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9"/>
  </p:notesMasterIdLst>
  <p:sldIdLst>
    <p:sldId id="256" r:id="rId2"/>
    <p:sldId id="257" r:id="rId3"/>
    <p:sldId id="258" r:id="rId4"/>
    <p:sldId id="259" r:id="rId5"/>
    <p:sldId id="263" r:id="rId6"/>
    <p:sldId id="264" r:id="rId7"/>
    <p:sldId id="265" r:id="rId8"/>
    <p:sldId id="266" r:id="rId9"/>
    <p:sldId id="267" r:id="rId10"/>
    <p:sldId id="268" r:id="rId11"/>
    <p:sldId id="269" r:id="rId12"/>
    <p:sldId id="270" r:id="rId13"/>
    <p:sldId id="271" r:id="rId14"/>
    <p:sldId id="272" r:id="rId15"/>
    <p:sldId id="274" r:id="rId16"/>
    <p:sldId id="275" r:id="rId17"/>
    <p:sldId id="276" r:id="rId18"/>
    <p:sldId id="277" r:id="rId19"/>
    <p:sldId id="278" r:id="rId20"/>
    <p:sldId id="309" r:id="rId21"/>
    <p:sldId id="279" r:id="rId22"/>
    <p:sldId id="280" r:id="rId23"/>
    <p:sldId id="281" r:id="rId24"/>
    <p:sldId id="282" r:id="rId25"/>
    <p:sldId id="283" r:id="rId26"/>
    <p:sldId id="284" r:id="rId27"/>
    <p:sldId id="285" r:id="rId28"/>
    <p:sldId id="310" r:id="rId29"/>
    <p:sldId id="286" r:id="rId30"/>
    <p:sldId id="289" r:id="rId31"/>
    <p:sldId id="290" r:id="rId32"/>
    <p:sldId id="292" r:id="rId33"/>
    <p:sldId id="293" r:id="rId34"/>
    <p:sldId id="294" r:id="rId35"/>
    <p:sldId id="295" r:id="rId36"/>
    <p:sldId id="296" r:id="rId37"/>
    <p:sldId id="297" r:id="rId38"/>
    <p:sldId id="298" r:id="rId39"/>
    <p:sldId id="299" r:id="rId40"/>
    <p:sldId id="300" r:id="rId41"/>
    <p:sldId id="301" r:id="rId42"/>
    <p:sldId id="302" r:id="rId43"/>
    <p:sldId id="303" r:id="rId44"/>
    <p:sldId id="304" r:id="rId45"/>
    <p:sldId id="305" r:id="rId46"/>
    <p:sldId id="306" r:id="rId47"/>
    <p:sldId id="308" r:id="rId48"/>
  </p:sldIdLst>
  <p:sldSz cx="9144000" cy="6858000" type="screen4x3"/>
  <p:notesSz cx="9144000" cy="6858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107" d="100"/>
          <a:sy n="107" d="100"/>
        </p:scale>
        <p:origin x="-90" y="-72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viewProps" Target="view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A3DA251-C8EE-40ED-AE23-BDA2FDC5EFDC}" type="datetimeFigureOut">
              <a:rPr lang="en-US" smtClean="0"/>
              <a:t>8/14/2018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4350"/>
            <a:ext cx="3429000" cy="25717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7550"/>
            <a:ext cx="7315200" cy="30861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13513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13513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1142550-2924-4FA8-AC3D-233D73A5591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54227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2539364" y="566928"/>
            <a:ext cx="4065270" cy="5568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600"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371600" y="3840480"/>
            <a:ext cx="6400800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C58EB60-5DAB-4BD1-B263-49296E5CBA3A}" type="datetime1">
              <a:rPr lang="en-US" smtClean="0"/>
              <a:t>8/14/2018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400" b="0" i="0">
                <a:solidFill>
                  <a:schemeClr val="tx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2800" b="1" i="0">
                <a:solidFill>
                  <a:schemeClr val="tx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48773F-5301-439A-BE29-0D2FB13B8432}" type="datetime1">
              <a:rPr lang="en-US" smtClean="0"/>
              <a:t>8/14/2018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400" b="0" i="0">
                <a:solidFill>
                  <a:schemeClr val="tx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457200" y="1577340"/>
            <a:ext cx="397764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4709160" y="1577340"/>
            <a:ext cx="397764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25283C-2F76-40A4-9BD8-D7F92FEFBB1B}" type="datetime1">
              <a:rPr lang="en-US" smtClean="0"/>
              <a:t>8/14/2018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400" b="0" i="0">
                <a:solidFill>
                  <a:schemeClr val="tx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3EF880-1683-4E16-A8F4-8671ADBD1FD0}" type="datetime1">
              <a:rPr lang="en-US" smtClean="0"/>
              <a:t>8/14/2018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EB44E8-4FB5-4748-ADCF-D32506F638F6}" type="datetime1">
              <a:rPr lang="en-US" smtClean="0"/>
              <a:t>8/14/2018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94817" y="287020"/>
            <a:ext cx="8354364" cy="100901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4400" b="0" i="0">
                <a:solidFill>
                  <a:schemeClr val="tx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993444" y="1079436"/>
            <a:ext cx="7614284" cy="406781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800" b="1" i="0">
                <a:solidFill>
                  <a:schemeClr val="tx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108960" y="6377940"/>
            <a:ext cx="292608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457200" y="6377940"/>
            <a:ext cx="21031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FE1E5E-C4C1-4C8B-8B46-0DA517C654BA}" type="datetime1">
              <a:rPr lang="en-US" smtClean="0"/>
              <a:t>8/14/2018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6583680" y="6377940"/>
            <a:ext cx="21031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hf hdr="0" ftr="0" dt="0"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://stillblowingsmoke.org/" TargetMode="External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://stillblowingsmoke.org/" TargetMode="External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emf"/><Relationship Id="rId1" Type="http://schemas.openxmlformats.org/officeDocument/2006/relationships/slideLayout" Target="../slideLayouts/slideLayout5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hyperlink" Target="mailto:JayE.Quintana@state.nm.us" TargetMode="External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fda.gov/TobaccoProducts/GuidanceComplianceRegulatoryInformation/ucm246" TargetMode="External"/><Relationship Id="rId2" Type="http://schemas.openxmlformats.org/officeDocument/2006/relationships/hyperlink" Target="http://www.samhsa.gov/prevention/2011-Annual-Synar-Report.pdf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042666" y="1377441"/>
            <a:ext cx="2829560" cy="6477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4000" spc="-20" dirty="0"/>
              <a:t>Intro to</a:t>
            </a:r>
            <a:r>
              <a:rPr sz="4000" spc="-80" dirty="0"/>
              <a:t> </a:t>
            </a:r>
            <a:r>
              <a:rPr sz="4000" spc="-15" dirty="0"/>
              <a:t>Synar</a:t>
            </a:r>
            <a:endParaRPr sz="4000"/>
          </a:p>
        </p:txBody>
      </p:sp>
      <p:sp>
        <p:nvSpPr>
          <p:cNvPr id="3" name="object 3"/>
          <p:cNvSpPr txBox="1"/>
          <p:nvPr/>
        </p:nvSpPr>
        <p:spPr>
          <a:xfrm>
            <a:off x="2438400" y="2895600"/>
            <a:ext cx="4159758" cy="168251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en-US" sz="3200" spc="-5" dirty="0" smtClean="0">
                <a:latin typeface="Calibri"/>
                <a:cs typeface="Calibri"/>
              </a:rPr>
              <a:t>Jay Quintana</a:t>
            </a:r>
            <a:endParaRPr sz="3200" dirty="0">
              <a:latin typeface="Calibri"/>
              <a:cs typeface="Calibri"/>
            </a:endParaRPr>
          </a:p>
          <a:p>
            <a:pPr algn="ctr">
              <a:lnSpc>
                <a:spcPct val="100000"/>
              </a:lnSpc>
              <a:spcBef>
                <a:spcPts val="770"/>
              </a:spcBef>
            </a:pPr>
            <a:r>
              <a:rPr lang="en-US" sz="3200" spc="-5" dirty="0" smtClean="0">
                <a:latin typeface="Calibri"/>
                <a:cs typeface="Calibri"/>
              </a:rPr>
              <a:t>Program Coordinator</a:t>
            </a:r>
          </a:p>
          <a:p>
            <a:pPr algn="ctr">
              <a:lnSpc>
                <a:spcPct val="100000"/>
              </a:lnSpc>
              <a:spcBef>
                <a:spcPts val="770"/>
              </a:spcBef>
            </a:pPr>
            <a:endParaRPr sz="3200" dirty="0">
              <a:latin typeface="Calibri"/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314450">
              <a:lnSpc>
                <a:spcPct val="100000"/>
              </a:lnSpc>
            </a:pPr>
            <a:r>
              <a:rPr sz="4000" spc="-15" dirty="0"/>
              <a:t>Penalty </a:t>
            </a:r>
            <a:r>
              <a:rPr sz="4000" spc="-35" dirty="0"/>
              <a:t>for</a:t>
            </a:r>
            <a:r>
              <a:rPr sz="4000" spc="-60" dirty="0"/>
              <a:t> </a:t>
            </a:r>
            <a:r>
              <a:rPr sz="4000" spc="-10" dirty="0"/>
              <a:t>Noncompliance</a:t>
            </a:r>
            <a:endParaRPr sz="4000"/>
          </a:p>
        </p:txBody>
      </p:sp>
      <p:sp>
        <p:nvSpPr>
          <p:cNvPr id="3" name="object 3"/>
          <p:cNvSpPr txBox="1"/>
          <p:nvPr/>
        </p:nvSpPr>
        <p:spPr>
          <a:xfrm>
            <a:off x="421640" y="2271903"/>
            <a:ext cx="7839709" cy="161480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55600" marR="5080" indent="-342900">
              <a:lnSpc>
                <a:spcPct val="100000"/>
              </a:lnSpc>
              <a:buChar char="•"/>
              <a:tabLst>
                <a:tab pos="354965" algn="l"/>
                <a:tab pos="355600" algn="l"/>
              </a:tabLst>
            </a:pPr>
            <a:r>
              <a:rPr sz="2600" spc="-15" dirty="0">
                <a:latin typeface="Calibri"/>
                <a:cs typeface="Calibri"/>
              </a:rPr>
              <a:t>States </a:t>
            </a:r>
            <a:r>
              <a:rPr sz="2600" spc="-5" dirty="0">
                <a:latin typeface="Calibri"/>
                <a:cs typeface="Calibri"/>
              </a:rPr>
              <a:t>that do not </a:t>
            </a:r>
            <a:r>
              <a:rPr sz="2600" spc="-10" dirty="0">
                <a:latin typeface="Calibri"/>
                <a:cs typeface="Calibri"/>
              </a:rPr>
              <a:t>comply </a:t>
            </a:r>
            <a:r>
              <a:rPr sz="2600" dirty="0">
                <a:latin typeface="Calibri"/>
                <a:cs typeface="Calibri"/>
              </a:rPr>
              <a:t>with the </a:t>
            </a:r>
            <a:r>
              <a:rPr sz="2600" spc="-10" dirty="0">
                <a:latin typeface="Calibri"/>
                <a:cs typeface="Calibri"/>
              </a:rPr>
              <a:t>Synar requirements  are </a:t>
            </a:r>
            <a:r>
              <a:rPr sz="2600" spc="-5" dirty="0">
                <a:latin typeface="Calibri"/>
                <a:cs typeface="Calibri"/>
              </a:rPr>
              <a:t>subject </a:t>
            </a:r>
            <a:r>
              <a:rPr sz="2600" spc="-15" dirty="0">
                <a:latin typeface="Calibri"/>
                <a:cs typeface="Calibri"/>
              </a:rPr>
              <a:t>to </a:t>
            </a:r>
            <a:r>
              <a:rPr sz="2600" dirty="0">
                <a:latin typeface="Calibri"/>
                <a:cs typeface="Calibri"/>
              </a:rPr>
              <a:t>a </a:t>
            </a:r>
            <a:r>
              <a:rPr sz="2600" spc="-5" dirty="0">
                <a:latin typeface="Calibri"/>
                <a:cs typeface="Calibri"/>
              </a:rPr>
              <a:t>penalty of </a:t>
            </a:r>
            <a:r>
              <a:rPr sz="2600" dirty="0">
                <a:latin typeface="Calibri"/>
                <a:cs typeface="Calibri"/>
              </a:rPr>
              <a:t>40 </a:t>
            </a:r>
            <a:r>
              <a:rPr sz="2600" spc="-10" dirty="0">
                <a:latin typeface="Calibri"/>
                <a:cs typeface="Calibri"/>
              </a:rPr>
              <a:t>percent </a:t>
            </a:r>
            <a:r>
              <a:rPr sz="2600" spc="-5" dirty="0">
                <a:latin typeface="Calibri"/>
                <a:cs typeface="Calibri"/>
              </a:rPr>
              <a:t>of </a:t>
            </a:r>
            <a:r>
              <a:rPr sz="2600" dirty="0">
                <a:latin typeface="Calibri"/>
                <a:cs typeface="Calibri"/>
              </a:rPr>
              <a:t>their </a:t>
            </a:r>
            <a:r>
              <a:rPr sz="2600" spc="-15" dirty="0">
                <a:latin typeface="Calibri"/>
                <a:cs typeface="Calibri"/>
              </a:rPr>
              <a:t>Federal  </a:t>
            </a:r>
            <a:r>
              <a:rPr sz="2600" spc="-10" dirty="0">
                <a:latin typeface="Calibri"/>
                <a:cs typeface="Calibri"/>
              </a:rPr>
              <a:t>Substance </a:t>
            </a:r>
            <a:r>
              <a:rPr sz="2600" dirty="0">
                <a:latin typeface="Calibri"/>
                <a:cs typeface="Calibri"/>
              </a:rPr>
              <a:t>Abuse </a:t>
            </a:r>
            <a:r>
              <a:rPr sz="2600" spc="-10" dirty="0">
                <a:latin typeface="Calibri"/>
                <a:cs typeface="Calibri"/>
              </a:rPr>
              <a:t>Prevention </a:t>
            </a:r>
            <a:r>
              <a:rPr sz="2600" dirty="0">
                <a:latin typeface="Calibri"/>
                <a:cs typeface="Calibri"/>
              </a:rPr>
              <a:t>and </a:t>
            </a:r>
            <a:r>
              <a:rPr sz="2600" spc="-30" dirty="0">
                <a:latin typeface="Calibri"/>
                <a:cs typeface="Calibri"/>
              </a:rPr>
              <a:t>Treatment </a:t>
            </a:r>
            <a:r>
              <a:rPr sz="2600" dirty="0">
                <a:latin typeface="Calibri"/>
                <a:cs typeface="Calibri"/>
              </a:rPr>
              <a:t>Block</a:t>
            </a:r>
            <a:r>
              <a:rPr sz="2600" spc="-90" dirty="0">
                <a:latin typeface="Calibri"/>
                <a:cs typeface="Calibri"/>
              </a:rPr>
              <a:t> </a:t>
            </a:r>
            <a:r>
              <a:rPr sz="2600" spc="-15" dirty="0">
                <a:latin typeface="Calibri"/>
                <a:cs typeface="Calibri"/>
              </a:rPr>
              <a:t>Grant  </a:t>
            </a:r>
            <a:r>
              <a:rPr sz="2600" spc="-5" dirty="0">
                <a:latin typeface="Calibri"/>
                <a:cs typeface="Calibri"/>
              </a:rPr>
              <a:t>funding.</a:t>
            </a:r>
            <a:endParaRPr sz="2600">
              <a:latin typeface="Calibri"/>
              <a:cs typeface="Calibri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10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905380" y="2992120"/>
            <a:ext cx="5408295" cy="52133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3200" spc="-25" dirty="0"/>
              <a:t>State </a:t>
            </a:r>
            <a:r>
              <a:rPr sz="3200" spc="-10" dirty="0"/>
              <a:t>Synar </a:t>
            </a:r>
            <a:r>
              <a:rPr sz="3200" spc="-15" dirty="0"/>
              <a:t>Program </a:t>
            </a:r>
            <a:r>
              <a:rPr sz="3200" spc="-5" dirty="0"/>
              <a:t>Compliance</a:t>
            </a:r>
            <a:endParaRPr sz="320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11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4069841" y="441071"/>
            <a:ext cx="1006475" cy="73152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4800" spc="-5" dirty="0">
                <a:latin typeface="Calibri"/>
                <a:cs typeface="Calibri"/>
              </a:rPr>
              <a:t>L</a:t>
            </a:r>
            <a:r>
              <a:rPr sz="4800" spc="-30" dirty="0">
                <a:latin typeface="Calibri"/>
                <a:cs typeface="Calibri"/>
              </a:rPr>
              <a:t>a</a:t>
            </a:r>
            <a:r>
              <a:rPr sz="4800" dirty="0">
                <a:latin typeface="Calibri"/>
                <a:cs typeface="Calibri"/>
              </a:rPr>
              <a:t>w</a:t>
            </a:r>
            <a:endParaRPr sz="4800">
              <a:latin typeface="Calibri"/>
              <a:cs typeface="Calibri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1420113" y="1622805"/>
            <a:ext cx="6299835" cy="42672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800" b="1" spc="-20" dirty="0">
                <a:latin typeface="Calibri"/>
                <a:cs typeface="Calibri"/>
              </a:rPr>
              <a:t>State </a:t>
            </a:r>
            <a:r>
              <a:rPr sz="2800" b="1" spc="-5" dirty="0">
                <a:latin typeface="Calibri"/>
                <a:cs typeface="Calibri"/>
              </a:rPr>
              <a:t>of </a:t>
            </a:r>
            <a:r>
              <a:rPr sz="2800" b="1" spc="-10" dirty="0">
                <a:latin typeface="Calibri"/>
                <a:cs typeface="Calibri"/>
              </a:rPr>
              <a:t>New </a:t>
            </a:r>
            <a:r>
              <a:rPr sz="2800" b="1" spc="-15" dirty="0">
                <a:latin typeface="Calibri"/>
                <a:cs typeface="Calibri"/>
              </a:rPr>
              <a:t>Mexico </a:t>
            </a:r>
            <a:r>
              <a:rPr sz="2800" b="1" spc="-40" dirty="0">
                <a:latin typeface="Calibri"/>
                <a:cs typeface="Calibri"/>
              </a:rPr>
              <a:t>Tobacco </a:t>
            </a:r>
            <a:r>
              <a:rPr sz="2800" b="1" spc="-10" dirty="0">
                <a:latin typeface="Calibri"/>
                <a:cs typeface="Calibri"/>
              </a:rPr>
              <a:t>Products</a:t>
            </a:r>
            <a:r>
              <a:rPr sz="2800" b="1" spc="120" dirty="0">
                <a:latin typeface="Calibri"/>
                <a:cs typeface="Calibri"/>
              </a:rPr>
              <a:t> </a:t>
            </a:r>
            <a:r>
              <a:rPr sz="2800" b="1" spc="-5" dirty="0">
                <a:latin typeface="Calibri"/>
                <a:cs typeface="Calibri"/>
              </a:rPr>
              <a:t>Act</a:t>
            </a:r>
            <a:endParaRPr sz="2800">
              <a:latin typeface="Calibri"/>
              <a:cs typeface="Calibri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535940" y="2711830"/>
            <a:ext cx="7906384" cy="31013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55600" marR="5080" indent="-342900" algn="just">
              <a:lnSpc>
                <a:spcPct val="100000"/>
              </a:lnSpc>
              <a:buFont typeface="Arial"/>
              <a:buChar char="•"/>
              <a:tabLst>
                <a:tab pos="355600" algn="l"/>
              </a:tabLst>
            </a:pPr>
            <a:r>
              <a:rPr sz="2400" spc="-100" dirty="0">
                <a:latin typeface="Calibri"/>
                <a:cs typeface="Calibri"/>
              </a:rPr>
              <a:t>“A </a:t>
            </a:r>
            <a:r>
              <a:rPr sz="2400" spc="-10" dirty="0">
                <a:latin typeface="Calibri"/>
                <a:cs typeface="Calibri"/>
              </a:rPr>
              <a:t>PERSON LESS </a:t>
            </a:r>
            <a:r>
              <a:rPr sz="2400" spc="-5" dirty="0">
                <a:latin typeface="Calibri"/>
                <a:cs typeface="Calibri"/>
              </a:rPr>
              <a:t>THAN </a:t>
            </a:r>
            <a:r>
              <a:rPr sz="2400" dirty="0">
                <a:latin typeface="Calibri"/>
                <a:cs typeface="Calibri"/>
              </a:rPr>
              <a:t>18 </a:t>
            </a:r>
            <a:r>
              <a:rPr sz="2400" spc="-15" dirty="0">
                <a:latin typeface="Calibri"/>
                <a:cs typeface="Calibri"/>
              </a:rPr>
              <a:t>YEARS </a:t>
            </a:r>
            <a:r>
              <a:rPr sz="2400" spc="-5" dirty="0">
                <a:latin typeface="Calibri"/>
                <a:cs typeface="Calibri"/>
              </a:rPr>
              <a:t>OF AGE </a:t>
            </a:r>
            <a:r>
              <a:rPr sz="2400" dirty="0">
                <a:latin typeface="Calibri"/>
                <a:cs typeface="Calibri"/>
              </a:rPr>
              <a:t>WHO </a:t>
            </a:r>
            <a:r>
              <a:rPr sz="2400" spc="-10" dirty="0">
                <a:latin typeface="Calibri"/>
                <a:cs typeface="Calibri"/>
              </a:rPr>
              <a:t>PURCHASES </a:t>
            </a:r>
            <a:r>
              <a:rPr sz="2400" dirty="0">
                <a:latin typeface="Calibri"/>
                <a:cs typeface="Calibri"/>
              </a:rPr>
              <a:t>A  </a:t>
            </a:r>
            <a:r>
              <a:rPr sz="2400" spc="-25" dirty="0">
                <a:latin typeface="Calibri"/>
                <a:cs typeface="Calibri"/>
              </a:rPr>
              <a:t>TOBACCO </a:t>
            </a:r>
            <a:r>
              <a:rPr sz="2400" spc="-40" dirty="0">
                <a:latin typeface="Calibri"/>
                <a:cs typeface="Calibri"/>
              </a:rPr>
              <a:t>PRODUCT, </a:t>
            </a:r>
            <a:r>
              <a:rPr sz="2400" dirty="0">
                <a:latin typeface="Calibri"/>
                <a:cs typeface="Calibri"/>
              </a:rPr>
              <a:t>AN E-CIGARETTE </a:t>
            </a:r>
            <a:r>
              <a:rPr sz="2400" spc="-5" dirty="0">
                <a:latin typeface="Calibri"/>
                <a:cs typeface="Calibri"/>
              </a:rPr>
              <a:t>OR </a:t>
            </a:r>
            <a:r>
              <a:rPr sz="2400" dirty="0">
                <a:latin typeface="Calibri"/>
                <a:cs typeface="Calibri"/>
              </a:rPr>
              <a:t>A </a:t>
            </a:r>
            <a:r>
              <a:rPr sz="2400" spc="-15" dirty="0">
                <a:latin typeface="Calibri"/>
                <a:cs typeface="Calibri"/>
              </a:rPr>
              <a:t>NICOTINE </a:t>
            </a:r>
            <a:r>
              <a:rPr sz="2400" spc="-5" dirty="0">
                <a:latin typeface="Calibri"/>
                <a:cs typeface="Calibri"/>
              </a:rPr>
              <a:t>LIQUID  </a:t>
            </a:r>
            <a:r>
              <a:rPr sz="2400" spc="-30" dirty="0">
                <a:latin typeface="Calibri"/>
                <a:cs typeface="Calibri"/>
              </a:rPr>
              <a:t>CONTAINER </a:t>
            </a:r>
            <a:r>
              <a:rPr sz="2400" dirty="0">
                <a:latin typeface="Calibri"/>
                <a:cs typeface="Calibri"/>
              </a:rPr>
              <a:t>IS </a:t>
            </a:r>
            <a:r>
              <a:rPr sz="2400" spc="-5" dirty="0">
                <a:latin typeface="Calibri"/>
                <a:cs typeface="Calibri"/>
              </a:rPr>
              <a:t>SUBJECT </a:t>
            </a:r>
            <a:r>
              <a:rPr sz="2400" spc="-40" dirty="0">
                <a:latin typeface="Calibri"/>
                <a:cs typeface="Calibri"/>
              </a:rPr>
              <a:t>TO </a:t>
            </a:r>
            <a:r>
              <a:rPr sz="2400" dirty="0">
                <a:latin typeface="Calibri"/>
                <a:cs typeface="Calibri"/>
              </a:rPr>
              <a:t>A </a:t>
            </a:r>
            <a:r>
              <a:rPr sz="2400" spc="-5" dirty="0">
                <a:latin typeface="Calibri"/>
                <a:cs typeface="Calibri"/>
              </a:rPr>
              <a:t>FINE OF </a:t>
            </a:r>
            <a:r>
              <a:rPr sz="2400" dirty="0">
                <a:latin typeface="Calibri"/>
                <a:cs typeface="Calibri"/>
              </a:rPr>
              <a:t>UP </a:t>
            </a:r>
            <a:r>
              <a:rPr sz="2400" spc="-45" dirty="0">
                <a:latin typeface="Calibri"/>
                <a:cs typeface="Calibri"/>
              </a:rPr>
              <a:t>TO</a:t>
            </a:r>
            <a:r>
              <a:rPr sz="2400" spc="-20" dirty="0">
                <a:latin typeface="Calibri"/>
                <a:cs typeface="Calibri"/>
              </a:rPr>
              <a:t> </a:t>
            </a:r>
            <a:r>
              <a:rPr sz="2400" spc="-5" dirty="0">
                <a:latin typeface="Calibri"/>
                <a:cs typeface="Calibri"/>
              </a:rPr>
              <a:t>$100.</a:t>
            </a:r>
            <a:endParaRPr sz="24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5"/>
              </a:spcBef>
              <a:buFont typeface="Arial"/>
              <a:buChar char="•"/>
            </a:pPr>
            <a:endParaRPr sz="3500">
              <a:latin typeface="Times New Roman"/>
              <a:cs typeface="Times New Roman"/>
            </a:endParaRPr>
          </a:p>
          <a:p>
            <a:pPr marL="355600" marR="45720" indent="-342900">
              <a:lnSpc>
                <a:spcPct val="100000"/>
              </a:lnSpc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400" dirty="0">
                <a:latin typeface="Calibri"/>
                <a:cs typeface="Calibri"/>
              </a:rPr>
              <a:t>A </a:t>
            </a:r>
            <a:r>
              <a:rPr sz="2400" spc="-10" dirty="0">
                <a:latin typeface="Calibri"/>
                <a:cs typeface="Calibri"/>
              </a:rPr>
              <a:t>PERSON </a:t>
            </a:r>
            <a:r>
              <a:rPr sz="2400" dirty="0">
                <a:latin typeface="Calibri"/>
                <a:cs typeface="Calibri"/>
              </a:rPr>
              <a:t>WHO </a:t>
            </a:r>
            <a:r>
              <a:rPr sz="2400" spc="-5" dirty="0">
                <a:latin typeface="Calibri"/>
                <a:cs typeface="Calibri"/>
              </a:rPr>
              <a:t>SELLS </a:t>
            </a:r>
            <a:r>
              <a:rPr sz="2400" dirty="0">
                <a:latin typeface="Calibri"/>
                <a:cs typeface="Calibri"/>
              </a:rPr>
              <a:t>A </a:t>
            </a:r>
            <a:r>
              <a:rPr sz="2400" spc="-20" dirty="0">
                <a:latin typeface="Calibri"/>
                <a:cs typeface="Calibri"/>
              </a:rPr>
              <a:t>TOBACCO </a:t>
            </a:r>
            <a:r>
              <a:rPr sz="2400" spc="-40" dirty="0">
                <a:latin typeface="Calibri"/>
                <a:cs typeface="Calibri"/>
              </a:rPr>
              <a:t>PRODUCT, </a:t>
            </a:r>
            <a:r>
              <a:rPr sz="2400" dirty="0">
                <a:latin typeface="Calibri"/>
                <a:cs typeface="Calibri"/>
              </a:rPr>
              <a:t>AN </a:t>
            </a:r>
            <a:r>
              <a:rPr sz="2400" spc="5" dirty="0">
                <a:latin typeface="Calibri"/>
                <a:cs typeface="Calibri"/>
              </a:rPr>
              <a:t>E-  </a:t>
            </a:r>
            <a:r>
              <a:rPr sz="2400" dirty="0">
                <a:latin typeface="Calibri"/>
                <a:cs typeface="Calibri"/>
              </a:rPr>
              <a:t>CIGARETTE </a:t>
            </a:r>
            <a:r>
              <a:rPr sz="2400" spc="-5" dirty="0">
                <a:latin typeface="Calibri"/>
                <a:cs typeface="Calibri"/>
              </a:rPr>
              <a:t>OR </a:t>
            </a:r>
            <a:r>
              <a:rPr sz="2400" dirty="0">
                <a:latin typeface="Calibri"/>
                <a:cs typeface="Calibri"/>
              </a:rPr>
              <a:t>A </a:t>
            </a:r>
            <a:r>
              <a:rPr sz="2400" spc="-15" dirty="0">
                <a:latin typeface="Calibri"/>
                <a:cs typeface="Calibri"/>
              </a:rPr>
              <a:t>NICOTINE </a:t>
            </a:r>
            <a:r>
              <a:rPr sz="2400" spc="-5" dirty="0">
                <a:latin typeface="Calibri"/>
                <a:cs typeface="Calibri"/>
              </a:rPr>
              <a:t>LIQUID </a:t>
            </a:r>
            <a:r>
              <a:rPr sz="2400" spc="-30" dirty="0">
                <a:latin typeface="Calibri"/>
                <a:cs typeface="Calibri"/>
              </a:rPr>
              <a:t>CONTAINER </a:t>
            </a:r>
            <a:r>
              <a:rPr sz="2400" spc="-40" dirty="0">
                <a:latin typeface="Calibri"/>
                <a:cs typeface="Calibri"/>
              </a:rPr>
              <a:t>TO </a:t>
            </a:r>
            <a:r>
              <a:rPr sz="2400" dirty="0">
                <a:latin typeface="Calibri"/>
                <a:cs typeface="Calibri"/>
              </a:rPr>
              <a:t>A </a:t>
            </a:r>
            <a:r>
              <a:rPr sz="2400" spc="-10" dirty="0">
                <a:latin typeface="Calibri"/>
                <a:cs typeface="Calibri"/>
              </a:rPr>
              <a:t>PERSON  LESS </a:t>
            </a:r>
            <a:r>
              <a:rPr sz="2400" spc="-5" dirty="0">
                <a:latin typeface="Calibri"/>
                <a:cs typeface="Calibri"/>
              </a:rPr>
              <a:t>THAN </a:t>
            </a:r>
            <a:r>
              <a:rPr sz="2400" dirty="0">
                <a:latin typeface="Calibri"/>
                <a:cs typeface="Calibri"/>
              </a:rPr>
              <a:t>18 </a:t>
            </a:r>
            <a:r>
              <a:rPr sz="2400" spc="-15" dirty="0">
                <a:latin typeface="Calibri"/>
                <a:cs typeface="Calibri"/>
              </a:rPr>
              <a:t>YEARS </a:t>
            </a:r>
            <a:r>
              <a:rPr sz="2400" spc="-5" dirty="0">
                <a:latin typeface="Calibri"/>
                <a:cs typeface="Calibri"/>
              </a:rPr>
              <a:t>OF AGE </a:t>
            </a:r>
            <a:r>
              <a:rPr sz="2400" dirty="0">
                <a:latin typeface="Calibri"/>
                <a:cs typeface="Calibri"/>
              </a:rPr>
              <a:t>IS </a:t>
            </a:r>
            <a:r>
              <a:rPr sz="2400" spc="-5" dirty="0">
                <a:latin typeface="Calibri"/>
                <a:cs typeface="Calibri"/>
              </a:rPr>
              <a:t>SUBJECT </a:t>
            </a:r>
            <a:r>
              <a:rPr sz="2400" spc="-40" dirty="0">
                <a:latin typeface="Calibri"/>
                <a:cs typeface="Calibri"/>
              </a:rPr>
              <a:t>TO </a:t>
            </a:r>
            <a:r>
              <a:rPr sz="2400" dirty="0">
                <a:latin typeface="Calibri"/>
                <a:cs typeface="Calibri"/>
              </a:rPr>
              <a:t>A </a:t>
            </a:r>
            <a:r>
              <a:rPr sz="2400" spc="-5" dirty="0">
                <a:latin typeface="Calibri"/>
                <a:cs typeface="Calibri"/>
              </a:rPr>
              <a:t>FINE OF </a:t>
            </a:r>
            <a:r>
              <a:rPr sz="2400" dirty="0">
                <a:latin typeface="Calibri"/>
                <a:cs typeface="Calibri"/>
              </a:rPr>
              <a:t>UP</a:t>
            </a:r>
            <a:r>
              <a:rPr sz="2400" spc="-75" dirty="0">
                <a:latin typeface="Calibri"/>
                <a:cs typeface="Calibri"/>
              </a:rPr>
              <a:t> </a:t>
            </a:r>
            <a:r>
              <a:rPr sz="2400" spc="-45" dirty="0">
                <a:latin typeface="Calibri"/>
                <a:cs typeface="Calibri"/>
              </a:rPr>
              <a:t>TO</a:t>
            </a:r>
            <a:endParaRPr sz="2400">
              <a:latin typeface="Calibri"/>
              <a:cs typeface="Calibri"/>
            </a:endParaRPr>
          </a:p>
          <a:p>
            <a:pPr marL="355600">
              <a:lnSpc>
                <a:spcPct val="100000"/>
              </a:lnSpc>
            </a:pPr>
            <a:r>
              <a:rPr sz="2400" spc="-50" dirty="0">
                <a:latin typeface="Calibri"/>
                <a:cs typeface="Calibri"/>
              </a:rPr>
              <a:t>$1,000.”</a:t>
            </a:r>
            <a:endParaRPr sz="2400">
              <a:latin typeface="Calibri"/>
              <a:cs typeface="Calibri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12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888360" y="2177669"/>
            <a:ext cx="3001645" cy="71183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pc="-45" dirty="0"/>
              <a:t>What’s</a:t>
            </a:r>
            <a:r>
              <a:rPr spc="-195" dirty="0"/>
              <a:t> </a:t>
            </a:r>
            <a:r>
              <a:rPr spc="-15" dirty="0"/>
              <a:t>New?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13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034935" y="1473835"/>
            <a:ext cx="4172330" cy="242849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5746877" y="1609597"/>
            <a:ext cx="2154428" cy="2505202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1034935" y="4107434"/>
            <a:ext cx="2241677" cy="1973326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5663691" y="4352785"/>
            <a:ext cx="1145768" cy="1478534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316102" rIns="0" bIns="0" rtlCol="0">
            <a:spAutoFit/>
          </a:bodyPr>
          <a:lstStyle/>
          <a:p>
            <a:pPr marL="1331595">
              <a:lnSpc>
                <a:spcPct val="100000"/>
              </a:lnSpc>
            </a:pPr>
            <a:r>
              <a:rPr spc="-15" dirty="0"/>
              <a:t>Components </a:t>
            </a:r>
            <a:r>
              <a:rPr dirty="0"/>
              <a:t>of</a:t>
            </a:r>
            <a:r>
              <a:rPr spc="-70" dirty="0"/>
              <a:t> </a:t>
            </a:r>
            <a:r>
              <a:rPr spc="-50" dirty="0"/>
              <a:t>E‐Cigarettes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14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-685800" y="152400"/>
            <a:ext cx="8354364" cy="1009015"/>
          </a:xfrm>
          <a:prstGeom prst="rect">
            <a:avLst/>
          </a:prstGeom>
        </p:spPr>
        <p:txBody>
          <a:bodyPr vert="horz" wrap="square" lIns="0" tIns="316102" rIns="0" bIns="0" rtlCol="0">
            <a:spAutoFit/>
          </a:bodyPr>
          <a:lstStyle/>
          <a:p>
            <a:pPr marL="3855720" algn="l">
              <a:lnSpc>
                <a:spcPct val="100000"/>
              </a:lnSpc>
            </a:pPr>
            <a:r>
              <a:rPr spc="-45" dirty="0"/>
              <a:t>Refill</a:t>
            </a:r>
            <a:r>
              <a:rPr spc="-95" dirty="0"/>
              <a:t> </a:t>
            </a:r>
            <a:r>
              <a:rPr spc="-60" dirty="0"/>
              <a:t>Flavors</a:t>
            </a:r>
          </a:p>
        </p:txBody>
      </p:sp>
      <p:sp>
        <p:nvSpPr>
          <p:cNvPr id="3" name="object 3"/>
          <p:cNvSpPr/>
          <p:nvPr/>
        </p:nvSpPr>
        <p:spPr>
          <a:xfrm>
            <a:off x="1450594" y="1554416"/>
            <a:ext cx="6450710" cy="490016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15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3045205" y="659511"/>
            <a:ext cx="1886331" cy="2109851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59231" y="868692"/>
            <a:ext cx="2162048" cy="847839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5123434" y="432308"/>
            <a:ext cx="3450463" cy="2564384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653237" y="2790189"/>
            <a:ext cx="2267966" cy="1640586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3253104" y="3087370"/>
            <a:ext cx="5320791" cy="2249042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16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102817" y="1466456"/>
            <a:ext cx="7146163" cy="473532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271271" rIns="0" bIns="0" rtlCol="0">
            <a:spAutoFit/>
          </a:bodyPr>
          <a:lstStyle/>
          <a:p>
            <a:pPr marL="1496695">
              <a:lnSpc>
                <a:spcPct val="100000"/>
              </a:lnSpc>
            </a:pPr>
            <a:r>
              <a:rPr spc="-85" dirty="0"/>
              <a:t>Vapor</a:t>
            </a:r>
            <a:r>
              <a:rPr spc="-140" dirty="0"/>
              <a:t> </a:t>
            </a:r>
            <a:r>
              <a:rPr spc="-5" dirty="0"/>
              <a:t>Composition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17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827112" y="1070343"/>
            <a:ext cx="7739126" cy="463994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2646933" y="5936081"/>
            <a:ext cx="2929890" cy="40767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300" i="1" spc="-10" dirty="0">
                <a:latin typeface="Arial"/>
                <a:cs typeface="Arial"/>
              </a:rPr>
              <a:t>Source:</a:t>
            </a:r>
            <a:endParaRPr sz="13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</a:pPr>
            <a:r>
              <a:rPr sz="1300" i="1" u="sng" spc="-10" dirty="0">
                <a:solidFill>
                  <a:srgbClr val="0000FF"/>
                </a:solidFill>
                <a:latin typeface="Arial"/>
                <a:cs typeface="Arial"/>
                <a:hlinkClick r:id="rId3"/>
              </a:rPr>
              <a:t>http://stillblowingsmoke.org/#bigtobacco</a:t>
            </a:r>
            <a:endParaRPr sz="1300">
              <a:latin typeface="Arial"/>
              <a:cs typeface="Arial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18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759231" y="667004"/>
            <a:ext cx="7852029" cy="477570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2427477" y="5834583"/>
            <a:ext cx="2929890" cy="40767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ct val="100000"/>
              </a:lnSpc>
            </a:pPr>
            <a:r>
              <a:rPr sz="1300" i="1" spc="-10" dirty="0">
                <a:latin typeface="Arial"/>
                <a:cs typeface="Arial"/>
              </a:rPr>
              <a:t>Source:  </a:t>
            </a:r>
            <a:r>
              <a:rPr sz="1300" i="1" u="sng" spc="-10" dirty="0">
                <a:solidFill>
                  <a:srgbClr val="0000FF"/>
                </a:solidFill>
                <a:latin typeface="Arial"/>
                <a:cs typeface="Arial"/>
                <a:hlinkClick r:id="rId3"/>
              </a:rPr>
              <a:t>http://stillblowingsmoke.org/#bigtobacco</a:t>
            </a:r>
            <a:endParaRPr sz="1300">
              <a:latin typeface="Arial"/>
              <a:cs typeface="Arial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19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304800"/>
            <a:ext cx="9143999" cy="6096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1079436"/>
            <a:ext cx="8074328" cy="430887"/>
          </a:xfrm>
        </p:spPr>
        <p:txBody>
          <a:bodyPr/>
          <a:lstStyle/>
          <a:p>
            <a:pPr algn="ctr"/>
            <a:r>
              <a:rPr lang="en-US" dirty="0" smtClean="0"/>
              <a:t>Take a closer look.</a:t>
            </a:r>
            <a:endParaRPr lang="en-US" dirty="0"/>
          </a:p>
        </p:txBody>
      </p:sp>
      <p:pic>
        <p:nvPicPr>
          <p:cNvPr id="1026" name="Picture 2" descr="N:\Prevention\DOH Files\FY 18\Synar\FY 18\Coverage Study\Coverage Study Stuff from Justin\Presentation Pictures\104801985-20170622ArturoTorresJUUL0001_StarterKit_REV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3455" y="1676400"/>
            <a:ext cx="7848600" cy="49002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Slide Number Placeholder 3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0039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65785" rIns="0" bIns="0" rtlCol="0">
            <a:spAutoFit/>
          </a:bodyPr>
          <a:lstStyle/>
          <a:p>
            <a:pPr marL="2600325">
              <a:lnSpc>
                <a:spcPct val="100000"/>
              </a:lnSpc>
            </a:pPr>
            <a:r>
              <a:rPr spc="-20" dirty="0"/>
              <a:t>Enforcement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990600" y="1295400"/>
            <a:ext cx="6942759" cy="184665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ct val="100000"/>
              </a:lnSpc>
            </a:pPr>
            <a:r>
              <a:rPr sz="2400" spc="-5" dirty="0">
                <a:latin typeface="Calibri"/>
                <a:cs typeface="Calibri"/>
              </a:rPr>
              <a:t>New </a:t>
            </a:r>
            <a:r>
              <a:rPr sz="2400" spc="-10" dirty="0">
                <a:latin typeface="Calibri"/>
                <a:cs typeface="Calibri"/>
              </a:rPr>
              <a:t>Mexico </a:t>
            </a:r>
            <a:r>
              <a:rPr lang="en-US" sz="2400" spc="-10" dirty="0" smtClean="0">
                <a:latin typeface="Calibri"/>
                <a:cs typeface="Calibri"/>
              </a:rPr>
              <a:t>State Police (SIU)</a:t>
            </a:r>
            <a:r>
              <a:rPr sz="2400" spc="-10" dirty="0" smtClean="0">
                <a:latin typeface="Calibri"/>
                <a:cs typeface="Calibri"/>
              </a:rPr>
              <a:t>must </a:t>
            </a:r>
            <a:r>
              <a:rPr sz="2400" spc="-15" dirty="0">
                <a:latin typeface="Calibri"/>
                <a:cs typeface="Calibri"/>
              </a:rPr>
              <a:t>enforce </a:t>
            </a:r>
            <a:r>
              <a:rPr sz="2400" spc="-10" dirty="0">
                <a:latin typeface="Calibri"/>
                <a:cs typeface="Calibri"/>
              </a:rPr>
              <a:t>youth tobacco </a:t>
            </a:r>
            <a:r>
              <a:rPr sz="2400" dirty="0">
                <a:latin typeface="Calibri"/>
                <a:cs typeface="Calibri"/>
              </a:rPr>
              <a:t>access </a:t>
            </a:r>
            <a:r>
              <a:rPr sz="2400" spc="-15" dirty="0">
                <a:latin typeface="Calibri"/>
                <a:cs typeface="Calibri"/>
              </a:rPr>
              <a:t>laws </a:t>
            </a:r>
            <a:r>
              <a:rPr sz="2400" dirty="0">
                <a:latin typeface="Calibri"/>
                <a:cs typeface="Calibri"/>
              </a:rPr>
              <a:t>in  a manner </a:t>
            </a:r>
            <a:r>
              <a:rPr sz="2400" spc="-10" dirty="0">
                <a:latin typeface="Calibri"/>
                <a:cs typeface="Calibri"/>
              </a:rPr>
              <a:t>that can reasonably </a:t>
            </a:r>
            <a:r>
              <a:rPr sz="2400" spc="-5" dirty="0">
                <a:latin typeface="Calibri"/>
                <a:cs typeface="Calibri"/>
              </a:rPr>
              <a:t>be </a:t>
            </a:r>
            <a:r>
              <a:rPr sz="2400" spc="-10" dirty="0">
                <a:latin typeface="Calibri"/>
                <a:cs typeface="Calibri"/>
              </a:rPr>
              <a:t>expected </a:t>
            </a:r>
            <a:r>
              <a:rPr sz="2400" spc="-15" dirty="0">
                <a:latin typeface="Calibri"/>
                <a:cs typeface="Calibri"/>
              </a:rPr>
              <a:t>to </a:t>
            </a:r>
            <a:r>
              <a:rPr sz="2400" spc="-10" dirty="0">
                <a:latin typeface="Calibri"/>
                <a:cs typeface="Calibri"/>
              </a:rPr>
              <a:t>reduce  </a:t>
            </a:r>
            <a:r>
              <a:rPr sz="2400" dirty="0">
                <a:latin typeface="Calibri"/>
                <a:cs typeface="Calibri"/>
              </a:rPr>
              <a:t>the </a:t>
            </a:r>
            <a:r>
              <a:rPr sz="2400" spc="-15" dirty="0">
                <a:latin typeface="Calibri"/>
                <a:cs typeface="Calibri"/>
              </a:rPr>
              <a:t>extent to </a:t>
            </a:r>
            <a:r>
              <a:rPr sz="2400" dirty="0">
                <a:latin typeface="Calibri"/>
                <a:cs typeface="Calibri"/>
              </a:rPr>
              <a:t>which </a:t>
            </a:r>
            <a:r>
              <a:rPr sz="2400" spc="-10" dirty="0">
                <a:latin typeface="Calibri"/>
                <a:cs typeface="Calibri"/>
              </a:rPr>
              <a:t>tobacco products </a:t>
            </a:r>
            <a:r>
              <a:rPr sz="2400" spc="-15" dirty="0">
                <a:latin typeface="Calibri"/>
                <a:cs typeface="Calibri"/>
              </a:rPr>
              <a:t>are </a:t>
            </a:r>
            <a:r>
              <a:rPr sz="2400" spc="-10" dirty="0">
                <a:latin typeface="Calibri"/>
                <a:cs typeface="Calibri"/>
              </a:rPr>
              <a:t>available </a:t>
            </a:r>
            <a:r>
              <a:rPr sz="2400" spc="-15" dirty="0">
                <a:latin typeface="Calibri"/>
                <a:cs typeface="Calibri"/>
              </a:rPr>
              <a:t>to  </a:t>
            </a:r>
            <a:r>
              <a:rPr sz="2400" dirty="0">
                <a:latin typeface="Calibri"/>
                <a:cs typeface="Calibri"/>
              </a:rPr>
              <a:t>individuals </a:t>
            </a:r>
            <a:r>
              <a:rPr sz="2400" spc="-5" dirty="0">
                <a:latin typeface="Calibri"/>
                <a:cs typeface="Calibri"/>
              </a:rPr>
              <a:t>under </a:t>
            </a:r>
            <a:r>
              <a:rPr sz="2400" dirty="0">
                <a:latin typeface="Calibri"/>
                <a:cs typeface="Calibri"/>
              </a:rPr>
              <a:t>the </a:t>
            </a:r>
            <a:r>
              <a:rPr sz="2400" spc="-10" dirty="0">
                <a:latin typeface="Calibri"/>
                <a:cs typeface="Calibri"/>
              </a:rPr>
              <a:t>age </a:t>
            </a:r>
            <a:r>
              <a:rPr sz="2400" spc="-5" dirty="0">
                <a:latin typeface="Calibri"/>
                <a:cs typeface="Calibri"/>
              </a:rPr>
              <a:t>of</a:t>
            </a:r>
            <a:r>
              <a:rPr sz="2400" spc="-85" dirty="0">
                <a:latin typeface="Calibri"/>
                <a:cs typeface="Calibri"/>
              </a:rPr>
              <a:t> </a:t>
            </a:r>
            <a:r>
              <a:rPr sz="2400" spc="-5" dirty="0">
                <a:latin typeface="Calibri"/>
                <a:cs typeface="Calibri"/>
              </a:rPr>
              <a:t>18.</a:t>
            </a:r>
            <a:endParaRPr sz="2400" dirty="0">
              <a:latin typeface="Calibri"/>
              <a:cs typeface="Calibri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3581400" y="3581336"/>
            <a:ext cx="2093976" cy="2792476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21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65785" rIns="0" bIns="0" rtlCol="0">
            <a:spAutoFit/>
          </a:bodyPr>
          <a:lstStyle/>
          <a:p>
            <a:pPr marL="2908300">
              <a:lnSpc>
                <a:spcPct val="100000"/>
              </a:lnSpc>
            </a:pPr>
            <a:r>
              <a:rPr spc="-10" dirty="0"/>
              <a:t>Reporting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916939" y="1900173"/>
            <a:ext cx="6540500" cy="141097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55600" indent="-342900">
              <a:lnSpc>
                <a:spcPts val="2510"/>
              </a:lnSpc>
              <a:buChar char="•"/>
              <a:tabLst>
                <a:tab pos="355600" algn="l"/>
                <a:tab pos="356235" algn="l"/>
              </a:tabLst>
            </a:pPr>
            <a:r>
              <a:rPr sz="2200" spc="-5" dirty="0">
                <a:latin typeface="Calibri"/>
                <a:cs typeface="Calibri"/>
              </a:rPr>
              <a:t>The </a:t>
            </a:r>
            <a:r>
              <a:rPr sz="2200" spc="-25" dirty="0">
                <a:latin typeface="Calibri"/>
                <a:cs typeface="Calibri"/>
              </a:rPr>
              <a:t>state </a:t>
            </a:r>
            <a:r>
              <a:rPr sz="2200" spc="-10" dirty="0">
                <a:latin typeface="Calibri"/>
                <a:cs typeface="Calibri"/>
              </a:rPr>
              <a:t>must </a:t>
            </a:r>
            <a:r>
              <a:rPr sz="2200" spc="-5" dirty="0">
                <a:latin typeface="Calibri"/>
                <a:cs typeface="Calibri"/>
              </a:rPr>
              <a:t>submit an annual report </a:t>
            </a:r>
            <a:r>
              <a:rPr sz="2200" spc="-10" dirty="0">
                <a:latin typeface="Calibri"/>
                <a:cs typeface="Calibri"/>
              </a:rPr>
              <a:t>detailing</a:t>
            </a:r>
            <a:r>
              <a:rPr sz="2200" spc="105" dirty="0">
                <a:latin typeface="Calibri"/>
                <a:cs typeface="Calibri"/>
              </a:rPr>
              <a:t> </a:t>
            </a:r>
            <a:r>
              <a:rPr sz="2200" spc="-20" dirty="0">
                <a:latin typeface="Calibri"/>
                <a:cs typeface="Calibri"/>
              </a:rPr>
              <a:t>State</a:t>
            </a:r>
            <a:endParaRPr sz="2200">
              <a:latin typeface="Calibri"/>
              <a:cs typeface="Calibri"/>
            </a:endParaRPr>
          </a:p>
          <a:p>
            <a:pPr marL="355600">
              <a:lnSpc>
                <a:spcPts val="2510"/>
              </a:lnSpc>
            </a:pPr>
            <a:r>
              <a:rPr sz="2200" spc="-5" dirty="0">
                <a:latin typeface="Calibri"/>
                <a:cs typeface="Calibri"/>
              </a:rPr>
              <a:t>activities (Annual </a:t>
            </a:r>
            <a:r>
              <a:rPr sz="2200" spc="-10" dirty="0">
                <a:latin typeface="Calibri"/>
                <a:cs typeface="Calibri"/>
              </a:rPr>
              <a:t>Synar</a:t>
            </a:r>
            <a:r>
              <a:rPr sz="2200" spc="15" dirty="0">
                <a:latin typeface="Calibri"/>
                <a:cs typeface="Calibri"/>
              </a:rPr>
              <a:t> </a:t>
            </a:r>
            <a:r>
              <a:rPr sz="2200" spc="-10" dirty="0">
                <a:latin typeface="Calibri"/>
                <a:cs typeface="Calibri"/>
              </a:rPr>
              <a:t>Report).</a:t>
            </a:r>
            <a:endParaRPr sz="2200">
              <a:latin typeface="Calibri"/>
              <a:cs typeface="Calibri"/>
            </a:endParaRPr>
          </a:p>
          <a:p>
            <a:pPr marL="355600" marR="297180" indent="-342900">
              <a:lnSpc>
                <a:spcPts val="2380"/>
              </a:lnSpc>
              <a:spcBef>
                <a:spcPts val="1160"/>
              </a:spcBef>
              <a:buChar char="•"/>
              <a:tabLst>
                <a:tab pos="355600" algn="l"/>
                <a:tab pos="356235" algn="l"/>
              </a:tabLst>
            </a:pPr>
            <a:r>
              <a:rPr sz="2200" spc="-5" dirty="0">
                <a:latin typeface="Calibri"/>
                <a:cs typeface="Calibri"/>
              </a:rPr>
              <a:t>The </a:t>
            </a:r>
            <a:r>
              <a:rPr sz="2200" spc="-35" dirty="0">
                <a:latin typeface="Calibri"/>
                <a:cs typeface="Calibri"/>
              </a:rPr>
              <a:t>state’s </a:t>
            </a:r>
            <a:r>
              <a:rPr sz="2200" spc="-5" dirty="0">
                <a:latin typeface="Calibri"/>
                <a:cs typeface="Calibri"/>
              </a:rPr>
              <a:t>report </a:t>
            </a:r>
            <a:r>
              <a:rPr sz="2200" spc="-10" dirty="0">
                <a:latin typeface="Calibri"/>
                <a:cs typeface="Calibri"/>
              </a:rPr>
              <a:t>must </a:t>
            </a:r>
            <a:r>
              <a:rPr sz="2200" spc="-5" dirty="0">
                <a:latin typeface="Calibri"/>
                <a:cs typeface="Calibri"/>
              </a:rPr>
              <a:t>be made </a:t>
            </a:r>
            <a:r>
              <a:rPr sz="2200" spc="-10" dirty="0">
                <a:latin typeface="Calibri"/>
                <a:cs typeface="Calibri"/>
              </a:rPr>
              <a:t>available </a:t>
            </a:r>
            <a:r>
              <a:rPr sz="2200" spc="-15" dirty="0">
                <a:latin typeface="Calibri"/>
                <a:cs typeface="Calibri"/>
              </a:rPr>
              <a:t>for </a:t>
            </a:r>
            <a:r>
              <a:rPr sz="2200" spc="-5" dirty="0">
                <a:latin typeface="Calibri"/>
                <a:cs typeface="Calibri"/>
              </a:rPr>
              <a:t>public  </a:t>
            </a:r>
            <a:r>
              <a:rPr sz="2200" spc="-10" dirty="0">
                <a:latin typeface="Calibri"/>
                <a:cs typeface="Calibri"/>
              </a:rPr>
              <a:t>comment </a:t>
            </a:r>
            <a:r>
              <a:rPr sz="2200" spc="-5" dirty="0">
                <a:latin typeface="Calibri"/>
                <a:cs typeface="Calibri"/>
              </a:rPr>
              <a:t>prior </a:t>
            </a:r>
            <a:r>
              <a:rPr sz="2200" spc="-20" dirty="0">
                <a:latin typeface="Calibri"/>
                <a:cs typeface="Calibri"/>
              </a:rPr>
              <a:t>to</a:t>
            </a:r>
            <a:r>
              <a:rPr sz="2200" spc="5" dirty="0">
                <a:latin typeface="Calibri"/>
                <a:cs typeface="Calibri"/>
              </a:rPr>
              <a:t> </a:t>
            </a:r>
            <a:r>
              <a:rPr sz="2200" spc="-5" dirty="0">
                <a:latin typeface="Calibri"/>
                <a:cs typeface="Calibri"/>
              </a:rPr>
              <a:t>submission.</a:t>
            </a:r>
            <a:endParaRPr sz="2200">
              <a:latin typeface="Calibri"/>
              <a:cs typeface="Calibri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2743200" y="3810000"/>
            <a:ext cx="3430524" cy="26162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22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211705" marR="5080" indent="-2199640">
              <a:lnSpc>
                <a:spcPct val="100000"/>
              </a:lnSpc>
            </a:pPr>
            <a:r>
              <a:rPr sz="3200" dirty="0"/>
              <a:t>Random, Unannounced </a:t>
            </a:r>
            <a:r>
              <a:rPr sz="3200" spc="-5" dirty="0"/>
              <a:t>Inspections </a:t>
            </a:r>
            <a:r>
              <a:rPr sz="3200" dirty="0"/>
              <a:t>and </a:t>
            </a:r>
            <a:r>
              <a:rPr sz="3200" spc="-40" dirty="0"/>
              <a:t>Valid  </a:t>
            </a:r>
            <a:r>
              <a:rPr sz="3200" spc="-10" dirty="0"/>
              <a:t>Probability</a:t>
            </a:r>
            <a:r>
              <a:rPr sz="3200" spc="-40" dirty="0"/>
              <a:t> </a:t>
            </a:r>
            <a:r>
              <a:rPr sz="3200" spc="-5" dirty="0"/>
              <a:t>Sample</a:t>
            </a:r>
            <a:endParaRPr sz="3200"/>
          </a:p>
        </p:txBody>
      </p:sp>
      <p:sp>
        <p:nvSpPr>
          <p:cNvPr id="4" name="object 4"/>
          <p:cNvSpPr/>
          <p:nvPr/>
        </p:nvSpPr>
        <p:spPr>
          <a:xfrm>
            <a:off x="2057400" y="1523949"/>
            <a:ext cx="4895850" cy="503555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23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272922" rIns="0" bIns="0" rtlCol="0">
            <a:spAutoFit/>
          </a:bodyPr>
          <a:lstStyle/>
          <a:p>
            <a:pPr marL="1800225">
              <a:lnSpc>
                <a:spcPct val="100000"/>
              </a:lnSpc>
            </a:pPr>
            <a:r>
              <a:rPr sz="3600" dirty="0">
                <a:latin typeface="Arial"/>
                <a:cs typeface="Arial"/>
              </a:rPr>
              <a:t>NM Synar</a:t>
            </a:r>
            <a:r>
              <a:rPr sz="3600" spc="-75" dirty="0">
                <a:latin typeface="Arial"/>
                <a:cs typeface="Arial"/>
              </a:rPr>
              <a:t> </a:t>
            </a:r>
            <a:r>
              <a:rPr sz="3600" dirty="0">
                <a:latin typeface="Arial"/>
                <a:cs typeface="Arial"/>
              </a:rPr>
              <a:t>Components</a:t>
            </a:r>
            <a:endParaRPr sz="3600">
              <a:latin typeface="Arial"/>
              <a:cs typeface="Arial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1222044" y="1255521"/>
            <a:ext cx="6397956" cy="300082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69265" indent="-456565">
              <a:lnSpc>
                <a:spcPct val="100000"/>
              </a:lnSpc>
              <a:buClr>
                <a:srgbClr val="FF0000"/>
              </a:buClr>
              <a:buChar char="•"/>
              <a:tabLst>
                <a:tab pos="469265" algn="l"/>
                <a:tab pos="469900" algn="l"/>
              </a:tabLst>
            </a:pPr>
            <a:r>
              <a:rPr sz="2800" spc="-5" dirty="0">
                <a:latin typeface="Arial"/>
                <a:cs typeface="Arial"/>
              </a:rPr>
              <a:t>Merchant Education</a:t>
            </a:r>
            <a:endParaRPr sz="2800" dirty="0">
              <a:latin typeface="Arial"/>
              <a:cs typeface="Arial"/>
            </a:endParaRPr>
          </a:p>
          <a:p>
            <a:pPr marL="469265" indent="-456565">
              <a:lnSpc>
                <a:spcPct val="100000"/>
              </a:lnSpc>
              <a:spcBef>
                <a:spcPts val="2185"/>
              </a:spcBef>
              <a:buClr>
                <a:srgbClr val="FF0000"/>
              </a:buClr>
              <a:buChar char="•"/>
              <a:tabLst>
                <a:tab pos="469265" algn="l"/>
                <a:tab pos="469900" algn="l"/>
              </a:tabLst>
            </a:pPr>
            <a:r>
              <a:rPr lang="en-US" sz="2800" spc="-5" dirty="0" smtClean="0">
                <a:latin typeface="Arial"/>
                <a:cs typeface="Arial"/>
              </a:rPr>
              <a:t>Consummated </a:t>
            </a:r>
            <a:r>
              <a:rPr sz="2800" spc="-5" dirty="0" smtClean="0">
                <a:latin typeface="Arial"/>
                <a:cs typeface="Arial"/>
              </a:rPr>
              <a:t>Compliance</a:t>
            </a:r>
            <a:r>
              <a:rPr lang="en-US" sz="2800" dirty="0" smtClean="0">
                <a:latin typeface="Arial"/>
                <a:cs typeface="Arial"/>
              </a:rPr>
              <a:t> </a:t>
            </a:r>
            <a:r>
              <a:rPr sz="2800" dirty="0" smtClean="0">
                <a:latin typeface="Arial"/>
                <a:cs typeface="Arial"/>
              </a:rPr>
              <a:t>Inspections</a:t>
            </a:r>
            <a:r>
              <a:rPr lang="en-US" sz="2800" dirty="0" smtClean="0">
                <a:latin typeface="Arial"/>
                <a:cs typeface="Arial"/>
              </a:rPr>
              <a:t> by NM SIU</a:t>
            </a:r>
            <a:endParaRPr sz="2800" dirty="0">
              <a:latin typeface="Arial"/>
              <a:cs typeface="Arial"/>
            </a:endParaRPr>
          </a:p>
          <a:p>
            <a:pPr marL="469265" indent="-456565">
              <a:lnSpc>
                <a:spcPct val="100000"/>
              </a:lnSpc>
              <a:spcBef>
                <a:spcPts val="2185"/>
              </a:spcBef>
              <a:buClr>
                <a:srgbClr val="FF0000"/>
              </a:buClr>
              <a:buChar char="•"/>
              <a:tabLst>
                <a:tab pos="469265" algn="l"/>
                <a:tab pos="469900" algn="l"/>
              </a:tabLst>
            </a:pPr>
            <a:r>
              <a:rPr sz="2800" spc="-5" dirty="0">
                <a:latin typeface="Arial"/>
                <a:cs typeface="Arial"/>
              </a:rPr>
              <a:t>Enforcement</a:t>
            </a:r>
            <a:r>
              <a:rPr sz="2800" spc="-20" dirty="0">
                <a:latin typeface="Arial"/>
                <a:cs typeface="Arial"/>
              </a:rPr>
              <a:t> </a:t>
            </a:r>
            <a:r>
              <a:rPr sz="2800" dirty="0" smtClean="0">
                <a:latin typeface="Arial"/>
                <a:cs typeface="Arial"/>
              </a:rPr>
              <a:t>Inspections</a:t>
            </a:r>
            <a:r>
              <a:rPr lang="en-US" sz="2800" dirty="0" smtClean="0">
                <a:latin typeface="Arial"/>
                <a:cs typeface="Arial"/>
              </a:rPr>
              <a:t> by NM SIU</a:t>
            </a:r>
            <a:endParaRPr sz="2800" dirty="0">
              <a:latin typeface="Arial"/>
              <a:cs typeface="Arial"/>
            </a:endParaRPr>
          </a:p>
          <a:p>
            <a:pPr marL="469265" indent="-456565">
              <a:lnSpc>
                <a:spcPct val="100000"/>
              </a:lnSpc>
              <a:spcBef>
                <a:spcPts val="2185"/>
              </a:spcBef>
              <a:buClr>
                <a:srgbClr val="FF0000"/>
              </a:buClr>
              <a:buChar char="•"/>
              <a:tabLst>
                <a:tab pos="469265" algn="l"/>
                <a:tab pos="469900" algn="l"/>
              </a:tabLst>
            </a:pPr>
            <a:r>
              <a:rPr sz="2800" spc="-5" dirty="0">
                <a:latin typeface="Arial"/>
                <a:cs typeface="Arial"/>
              </a:rPr>
              <a:t>Coverage</a:t>
            </a:r>
            <a:r>
              <a:rPr sz="2800" spc="-35" dirty="0">
                <a:latin typeface="Arial"/>
                <a:cs typeface="Arial"/>
              </a:rPr>
              <a:t> </a:t>
            </a:r>
            <a:r>
              <a:rPr sz="2800" spc="-5" dirty="0">
                <a:latin typeface="Arial"/>
                <a:cs typeface="Arial"/>
              </a:rPr>
              <a:t>Study</a:t>
            </a:r>
            <a:endParaRPr sz="2800" dirty="0">
              <a:latin typeface="Arial"/>
              <a:cs typeface="Arial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24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12395" rIns="0" bIns="0" rtlCol="0">
            <a:spAutoFit/>
          </a:bodyPr>
          <a:lstStyle/>
          <a:p>
            <a:pPr marL="1861185">
              <a:lnSpc>
                <a:spcPct val="100000"/>
              </a:lnSpc>
            </a:pPr>
            <a:r>
              <a:rPr sz="4000" spc="-15" dirty="0"/>
              <a:t>Merchant</a:t>
            </a:r>
            <a:r>
              <a:rPr sz="4000" spc="-50" dirty="0"/>
              <a:t> </a:t>
            </a:r>
            <a:r>
              <a:rPr sz="4000" spc="-20" dirty="0"/>
              <a:t>Education</a:t>
            </a:r>
            <a:endParaRPr sz="4000"/>
          </a:p>
        </p:txBody>
      </p:sp>
      <p:sp>
        <p:nvSpPr>
          <p:cNvPr id="4" name="object 4"/>
          <p:cNvSpPr txBox="1"/>
          <p:nvPr/>
        </p:nvSpPr>
        <p:spPr>
          <a:xfrm>
            <a:off x="383540" y="1437385"/>
            <a:ext cx="8036559" cy="25571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55600" indent="-342900">
              <a:lnSpc>
                <a:spcPct val="100000"/>
              </a:lnSpc>
              <a:buSzPct val="108333"/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400" spc="-10" dirty="0">
                <a:latin typeface="Calibri"/>
                <a:cs typeface="Calibri"/>
              </a:rPr>
              <a:t>Provide information </a:t>
            </a:r>
            <a:r>
              <a:rPr sz="2400" spc="-5" dirty="0">
                <a:latin typeface="Calibri"/>
                <a:cs typeface="Calibri"/>
              </a:rPr>
              <a:t>summarizing </a:t>
            </a:r>
            <a:r>
              <a:rPr sz="2400" spc="-10" dirty="0">
                <a:latin typeface="Calibri"/>
                <a:cs typeface="Calibri"/>
              </a:rPr>
              <a:t>laws </a:t>
            </a:r>
            <a:r>
              <a:rPr sz="2400" dirty="0">
                <a:latin typeface="Calibri"/>
                <a:cs typeface="Calibri"/>
              </a:rPr>
              <a:t>and</a:t>
            </a:r>
            <a:r>
              <a:rPr sz="2400" spc="-45" dirty="0">
                <a:latin typeface="Calibri"/>
                <a:cs typeface="Calibri"/>
              </a:rPr>
              <a:t> </a:t>
            </a:r>
            <a:r>
              <a:rPr sz="2400" spc="-10" dirty="0">
                <a:latin typeface="Calibri"/>
                <a:cs typeface="Calibri"/>
              </a:rPr>
              <a:t>regulations:</a:t>
            </a:r>
            <a:endParaRPr sz="2400" dirty="0">
              <a:latin typeface="Calibri"/>
              <a:cs typeface="Calibri"/>
            </a:endParaRPr>
          </a:p>
          <a:p>
            <a:pPr marL="756285" marR="78105" indent="-287020">
              <a:lnSpc>
                <a:spcPct val="90100"/>
              </a:lnSpc>
              <a:spcBef>
                <a:spcPts val="505"/>
              </a:spcBef>
              <a:tabLst>
                <a:tab pos="756285" algn="l"/>
              </a:tabLst>
            </a:pPr>
            <a:r>
              <a:rPr sz="2000" dirty="0">
                <a:latin typeface="Arial"/>
                <a:cs typeface="Arial"/>
              </a:rPr>
              <a:t>–	</a:t>
            </a:r>
            <a:r>
              <a:rPr sz="2000" spc="-5" dirty="0">
                <a:latin typeface="Calibri"/>
                <a:cs typeface="Calibri"/>
              </a:rPr>
              <a:t>Ensure that </a:t>
            </a:r>
            <a:r>
              <a:rPr sz="2000" spc="-10" dirty="0">
                <a:latin typeface="Calibri"/>
                <a:cs typeface="Calibri"/>
              </a:rPr>
              <a:t>materials are available </a:t>
            </a:r>
            <a:r>
              <a:rPr sz="2000" dirty="0">
                <a:latin typeface="Calibri"/>
                <a:cs typeface="Calibri"/>
              </a:rPr>
              <a:t>in </a:t>
            </a:r>
            <a:r>
              <a:rPr sz="2000" spc="-10" dirty="0">
                <a:latin typeface="Calibri"/>
                <a:cs typeface="Calibri"/>
              </a:rPr>
              <a:t>various </a:t>
            </a:r>
            <a:r>
              <a:rPr sz="2000" dirty="0">
                <a:latin typeface="Calibri"/>
                <a:cs typeface="Calibri"/>
              </a:rPr>
              <a:t>languages</a:t>
            </a:r>
            <a:r>
              <a:rPr sz="2000" spc="85" dirty="0">
                <a:latin typeface="Calibri"/>
                <a:cs typeface="Calibri"/>
              </a:rPr>
              <a:t> </a:t>
            </a:r>
            <a:r>
              <a:rPr sz="2000" dirty="0">
                <a:latin typeface="Calibri"/>
                <a:cs typeface="Calibri"/>
              </a:rPr>
              <a:t>and</a:t>
            </a:r>
            <a:r>
              <a:rPr sz="2000" spc="-15" dirty="0">
                <a:latin typeface="Calibri"/>
                <a:cs typeface="Calibri"/>
              </a:rPr>
              <a:t> </a:t>
            </a:r>
            <a:r>
              <a:rPr sz="2000" spc="-5" dirty="0">
                <a:latin typeface="Calibri"/>
                <a:cs typeface="Calibri"/>
              </a:rPr>
              <a:t>through </a:t>
            </a:r>
            <a:r>
              <a:rPr sz="2000" dirty="0">
                <a:latin typeface="Calibri"/>
                <a:cs typeface="Calibri"/>
              </a:rPr>
              <a:t> </a:t>
            </a:r>
            <a:r>
              <a:rPr sz="2000" spc="-5" dirty="0">
                <a:latin typeface="Calibri"/>
                <a:cs typeface="Calibri"/>
              </a:rPr>
              <a:t>various venues (i.e., </a:t>
            </a:r>
            <a:r>
              <a:rPr sz="2000" spc="-10" dirty="0">
                <a:latin typeface="Calibri"/>
                <a:cs typeface="Calibri"/>
              </a:rPr>
              <a:t>print delivered </a:t>
            </a:r>
            <a:r>
              <a:rPr sz="2000" spc="-5" dirty="0">
                <a:latin typeface="Calibri"/>
                <a:cs typeface="Calibri"/>
              </a:rPr>
              <a:t>via mail, </a:t>
            </a:r>
            <a:r>
              <a:rPr sz="2000" spc="-10" dirty="0">
                <a:latin typeface="Calibri"/>
                <a:cs typeface="Calibri"/>
              </a:rPr>
              <a:t>print delivered </a:t>
            </a:r>
            <a:r>
              <a:rPr sz="2000" dirty="0">
                <a:latin typeface="Calibri"/>
                <a:cs typeface="Calibri"/>
              </a:rPr>
              <a:t>in </a:t>
            </a:r>
            <a:r>
              <a:rPr sz="2000" spc="-10" dirty="0">
                <a:latin typeface="Calibri"/>
                <a:cs typeface="Calibri"/>
              </a:rPr>
              <a:t>person,  </a:t>
            </a:r>
            <a:r>
              <a:rPr sz="2000" spc="-5" dirty="0">
                <a:latin typeface="Calibri"/>
                <a:cs typeface="Calibri"/>
              </a:rPr>
              <a:t>via</a:t>
            </a:r>
            <a:r>
              <a:rPr sz="2000" spc="-90" dirty="0">
                <a:latin typeface="Calibri"/>
                <a:cs typeface="Calibri"/>
              </a:rPr>
              <a:t> </a:t>
            </a:r>
            <a:r>
              <a:rPr sz="2000" spc="-5" dirty="0">
                <a:latin typeface="Calibri"/>
                <a:cs typeface="Calibri"/>
              </a:rPr>
              <a:t>Internet).</a:t>
            </a:r>
            <a:endParaRPr sz="2000" dirty="0">
              <a:latin typeface="Calibri"/>
              <a:cs typeface="Calibri"/>
            </a:endParaRPr>
          </a:p>
          <a:p>
            <a:pPr marL="355600" indent="-342900">
              <a:lnSpc>
                <a:spcPts val="2735"/>
              </a:lnSpc>
              <a:spcBef>
                <a:spcPts val="850"/>
              </a:spcBef>
              <a:buSzPct val="110416"/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400" spc="-35" dirty="0" smtClean="0">
                <a:latin typeface="Calibri"/>
                <a:cs typeface="Calibri"/>
              </a:rPr>
              <a:t>Tailor </a:t>
            </a:r>
            <a:r>
              <a:rPr sz="2400" spc="-10" dirty="0">
                <a:latin typeface="Calibri"/>
                <a:cs typeface="Calibri"/>
              </a:rPr>
              <a:t>merchant education </a:t>
            </a:r>
            <a:r>
              <a:rPr sz="2400" spc="-5" dirty="0">
                <a:latin typeface="Calibri"/>
                <a:cs typeface="Calibri"/>
              </a:rPr>
              <a:t>trainings </a:t>
            </a:r>
            <a:r>
              <a:rPr sz="2400" spc="-15" dirty="0">
                <a:latin typeface="Calibri"/>
                <a:cs typeface="Calibri"/>
              </a:rPr>
              <a:t>to </a:t>
            </a:r>
            <a:r>
              <a:rPr sz="2400" dirty="0">
                <a:latin typeface="Calibri"/>
                <a:cs typeface="Calibri"/>
              </a:rPr>
              <a:t>the </a:t>
            </a:r>
            <a:r>
              <a:rPr sz="2400" spc="-10" dirty="0">
                <a:latin typeface="Calibri"/>
                <a:cs typeface="Calibri"/>
              </a:rPr>
              <a:t>education level</a:t>
            </a:r>
            <a:r>
              <a:rPr sz="2400" spc="50" dirty="0">
                <a:latin typeface="Calibri"/>
                <a:cs typeface="Calibri"/>
              </a:rPr>
              <a:t> </a:t>
            </a:r>
            <a:r>
              <a:rPr sz="2400" spc="-5" dirty="0">
                <a:latin typeface="Calibri"/>
                <a:cs typeface="Calibri"/>
              </a:rPr>
              <a:t>of</a:t>
            </a:r>
            <a:endParaRPr sz="2400" dirty="0">
              <a:latin typeface="Calibri"/>
              <a:cs typeface="Calibri"/>
            </a:endParaRPr>
          </a:p>
          <a:p>
            <a:pPr marL="355600">
              <a:lnSpc>
                <a:spcPts val="2735"/>
              </a:lnSpc>
            </a:pPr>
            <a:r>
              <a:rPr sz="2400" dirty="0">
                <a:latin typeface="Calibri"/>
                <a:cs typeface="Calibri"/>
              </a:rPr>
              <a:t>the </a:t>
            </a:r>
            <a:r>
              <a:rPr sz="2400" spc="-5" dirty="0">
                <a:latin typeface="Calibri"/>
                <a:cs typeface="Calibri"/>
              </a:rPr>
              <a:t>owner </a:t>
            </a:r>
            <a:r>
              <a:rPr sz="2400" spc="-10" dirty="0">
                <a:latin typeface="Calibri"/>
                <a:cs typeface="Calibri"/>
              </a:rPr>
              <a:t>and/or</a:t>
            </a:r>
            <a:r>
              <a:rPr sz="2400" spc="-85" dirty="0">
                <a:latin typeface="Calibri"/>
                <a:cs typeface="Calibri"/>
              </a:rPr>
              <a:t> </a:t>
            </a:r>
            <a:r>
              <a:rPr sz="2400" spc="-5" dirty="0">
                <a:latin typeface="Calibri"/>
                <a:cs typeface="Calibri"/>
              </a:rPr>
              <a:t>employee.</a:t>
            </a:r>
            <a:endParaRPr sz="2400" dirty="0">
              <a:latin typeface="Calibri"/>
              <a:cs typeface="Calibri"/>
            </a:endParaRPr>
          </a:p>
          <a:p>
            <a:pPr marL="355600" indent="-342900">
              <a:lnSpc>
                <a:spcPct val="100000"/>
              </a:lnSpc>
              <a:spcBef>
                <a:spcPts val="885"/>
              </a:spcBef>
              <a:buSzPct val="110416"/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400" spc="-15" dirty="0">
                <a:latin typeface="Calibri"/>
                <a:cs typeface="Calibri"/>
              </a:rPr>
              <a:t>Incorporate </a:t>
            </a:r>
            <a:r>
              <a:rPr sz="2400" spc="-5" dirty="0">
                <a:latin typeface="Calibri"/>
                <a:cs typeface="Calibri"/>
              </a:rPr>
              <a:t>mandatory education </a:t>
            </a:r>
            <a:r>
              <a:rPr sz="2400" spc="-15" dirty="0">
                <a:latin typeface="Calibri"/>
                <a:cs typeface="Calibri"/>
              </a:rPr>
              <a:t>into </a:t>
            </a:r>
            <a:r>
              <a:rPr sz="2400" spc="-5" dirty="0">
                <a:latin typeface="Calibri"/>
                <a:cs typeface="Calibri"/>
              </a:rPr>
              <a:t>penalties </a:t>
            </a:r>
            <a:r>
              <a:rPr sz="2400" spc="-20" dirty="0">
                <a:latin typeface="Calibri"/>
                <a:cs typeface="Calibri"/>
              </a:rPr>
              <a:t>for</a:t>
            </a:r>
            <a:r>
              <a:rPr sz="2400" spc="-15" dirty="0">
                <a:latin typeface="Calibri"/>
                <a:cs typeface="Calibri"/>
              </a:rPr>
              <a:t> violators.</a:t>
            </a:r>
            <a:endParaRPr sz="2400" dirty="0">
              <a:latin typeface="Calibri"/>
              <a:cs typeface="Calibri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25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07340" y="487426"/>
            <a:ext cx="3782060" cy="4572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800" spc="-15" dirty="0"/>
              <a:t>Merchant Education</a:t>
            </a:r>
            <a:r>
              <a:rPr sz="2800" spc="-10" dirty="0"/>
              <a:t> </a:t>
            </a:r>
            <a:r>
              <a:rPr sz="2800" spc="-15" dirty="0"/>
              <a:t>Form</a:t>
            </a:r>
            <a:endParaRPr sz="2800"/>
          </a:p>
        </p:txBody>
      </p:sp>
      <p:sp>
        <p:nvSpPr>
          <p:cNvPr id="3" name="object 3"/>
          <p:cNvSpPr/>
          <p:nvPr/>
        </p:nvSpPr>
        <p:spPr>
          <a:xfrm>
            <a:off x="2362200" y="1143000"/>
            <a:ext cx="4180586" cy="54102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26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279908" rIns="0" bIns="0" rtlCol="0">
            <a:spAutoFit/>
          </a:bodyPr>
          <a:lstStyle/>
          <a:p>
            <a:pPr marL="1369060">
              <a:lnSpc>
                <a:spcPct val="100000"/>
              </a:lnSpc>
            </a:pPr>
            <a:r>
              <a:rPr sz="3600" dirty="0">
                <a:latin typeface="Arial"/>
                <a:cs typeface="Arial"/>
              </a:rPr>
              <a:t>Compliance</a:t>
            </a:r>
            <a:r>
              <a:rPr sz="3600" spc="-60" dirty="0">
                <a:latin typeface="Arial"/>
                <a:cs typeface="Arial"/>
              </a:rPr>
              <a:t> </a:t>
            </a:r>
            <a:r>
              <a:rPr sz="3600" spc="-5" dirty="0">
                <a:latin typeface="Arial"/>
                <a:cs typeface="Arial"/>
              </a:rPr>
              <a:t>Inspections</a:t>
            </a:r>
            <a:endParaRPr sz="3600">
              <a:latin typeface="Arial"/>
              <a:cs typeface="Arial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764540" y="1622805"/>
            <a:ext cx="7110095" cy="379539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800" spc="-10" dirty="0">
                <a:latin typeface="Calibri"/>
                <a:cs typeface="Calibri"/>
              </a:rPr>
              <a:t>What </a:t>
            </a:r>
            <a:r>
              <a:rPr sz="2800" spc="-5" dirty="0">
                <a:latin typeface="Calibri"/>
                <a:cs typeface="Calibri"/>
              </a:rPr>
              <a:t>is the </a:t>
            </a:r>
            <a:r>
              <a:rPr sz="2800" spc="-10" dirty="0">
                <a:latin typeface="Calibri"/>
                <a:cs typeface="Calibri"/>
              </a:rPr>
              <a:t>objective </a:t>
            </a:r>
            <a:r>
              <a:rPr sz="2800" spc="-5" dirty="0">
                <a:latin typeface="Calibri"/>
                <a:cs typeface="Calibri"/>
              </a:rPr>
              <a:t>of the </a:t>
            </a:r>
            <a:r>
              <a:rPr sz="2800" spc="-15" dirty="0">
                <a:latin typeface="Calibri"/>
                <a:cs typeface="Calibri"/>
              </a:rPr>
              <a:t>Synar</a:t>
            </a:r>
            <a:r>
              <a:rPr sz="2800" spc="50" dirty="0">
                <a:latin typeface="Calibri"/>
                <a:cs typeface="Calibri"/>
              </a:rPr>
              <a:t> </a:t>
            </a:r>
            <a:r>
              <a:rPr sz="2800" spc="-10" dirty="0">
                <a:latin typeface="Calibri"/>
                <a:cs typeface="Calibri"/>
              </a:rPr>
              <a:t>survey?</a:t>
            </a:r>
            <a:endParaRPr sz="2800">
              <a:latin typeface="Calibri"/>
              <a:cs typeface="Calibri"/>
            </a:endParaRPr>
          </a:p>
          <a:p>
            <a:pPr marL="355600" marR="5080" indent="-342900">
              <a:lnSpc>
                <a:spcPct val="110000"/>
              </a:lnSpc>
              <a:spcBef>
                <a:spcPts val="1240"/>
              </a:spcBef>
              <a:buClr>
                <a:srgbClr val="990000"/>
              </a:buClr>
              <a:buChar char="•"/>
              <a:tabLst>
                <a:tab pos="355600" algn="l"/>
                <a:tab pos="356235" algn="l"/>
              </a:tabLst>
            </a:pPr>
            <a:r>
              <a:rPr sz="2400" spc="-114" dirty="0">
                <a:latin typeface="Calibri"/>
                <a:cs typeface="Calibri"/>
              </a:rPr>
              <a:t>To </a:t>
            </a:r>
            <a:r>
              <a:rPr sz="2400" spc="-5" dirty="0">
                <a:latin typeface="Calibri"/>
                <a:cs typeface="Calibri"/>
              </a:rPr>
              <a:t>determine </a:t>
            </a:r>
            <a:r>
              <a:rPr sz="2400" dirty="0">
                <a:latin typeface="Calibri"/>
                <a:cs typeface="Calibri"/>
              </a:rPr>
              <a:t>the </a:t>
            </a:r>
            <a:r>
              <a:rPr sz="2400" spc="-10" dirty="0">
                <a:latin typeface="Calibri"/>
                <a:cs typeface="Calibri"/>
              </a:rPr>
              <a:t>retailer </a:t>
            </a:r>
            <a:r>
              <a:rPr sz="2400" spc="-5" dirty="0">
                <a:latin typeface="Calibri"/>
                <a:cs typeface="Calibri"/>
              </a:rPr>
              <a:t>violation </a:t>
            </a:r>
            <a:r>
              <a:rPr sz="2400" spc="-25" dirty="0">
                <a:latin typeface="Calibri"/>
                <a:cs typeface="Calibri"/>
              </a:rPr>
              <a:t>rate </a:t>
            </a:r>
            <a:r>
              <a:rPr sz="2400" spc="-10" dirty="0">
                <a:latin typeface="Calibri"/>
                <a:cs typeface="Calibri"/>
              </a:rPr>
              <a:t>(RVR) </a:t>
            </a:r>
            <a:r>
              <a:rPr sz="2400" spc="-5" dirty="0">
                <a:latin typeface="Calibri"/>
                <a:cs typeface="Calibri"/>
              </a:rPr>
              <a:t>based </a:t>
            </a:r>
            <a:r>
              <a:rPr sz="2400" spc="-10" dirty="0">
                <a:latin typeface="Calibri"/>
                <a:cs typeface="Calibri"/>
              </a:rPr>
              <a:t>on  random, </a:t>
            </a:r>
            <a:r>
              <a:rPr sz="2400" spc="-5" dirty="0">
                <a:latin typeface="Calibri"/>
                <a:cs typeface="Calibri"/>
              </a:rPr>
              <a:t>unannounced inspections of </a:t>
            </a:r>
            <a:r>
              <a:rPr sz="2400" dirty="0">
                <a:latin typeface="Calibri"/>
                <a:cs typeface="Calibri"/>
              </a:rPr>
              <a:t>a </a:t>
            </a:r>
            <a:r>
              <a:rPr sz="2400" spc="-5" dirty="0">
                <a:latin typeface="Calibri"/>
                <a:cs typeface="Calibri"/>
              </a:rPr>
              <a:t>sample or </a:t>
            </a:r>
            <a:r>
              <a:rPr sz="2400" dirty="0">
                <a:latin typeface="Calibri"/>
                <a:cs typeface="Calibri"/>
              </a:rPr>
              <a:t>a  </a:t>
            </a:r>
            <a:r>
              <a:rPr sz="2400" spc="-5" dirty="0">
                <a:latin typeface="Calibri"/>
                <a:cs typeface="Calibri"/>
              </a:rPr>
              <a:t>census of </a:t>
            </a:r>
            <a:r>
              <a:rPr sz="2400" spc="-10" dirty="0">
                <a:latin typeface="Calibri"/>
                <a:cs typeface="Calibri"/>
              </a:rPr>
              <a:t>tobacco </a:t>
            </a:r>
            <a:r>
              <a:rPr sz="2400" spc="-5" dirty="0">
                <a:latin typeface="Calibri"/>
                <a:cs typeface="Calibri"/>
              </a:rPr>
              <a:t>outlets </a:t>
            </a:r>
            <a:r>
              <a:rPr sz="2400" dirty="0">
                <a:latin typeface="Calibri"/>
                <a:cs typeface="Calibri"/>
              </a:rPr>
              <a:t>accessible </a:t>
            </a:r>
            <a:r>
              <a:rPr sz="2400" spc="-15" dirty="0">
                <a:latin typeface="Calibri"/>
                <a:cs typeface="Calibri"/>
              </a:rPr>
              <a:t>to</a:t>
            </a:r>
            <a:r>
              <a:rPr sz="2400" spc="-100" dirty="0">
                <a:latin typeface="Calibri"/>
                <a:cs typeface="Calibri"/>
              </a:rPr>
              <a:t> </a:t>
            </a:r>
            <a:r>
              <a:rPr sz="2400" spc="-10" dirty="0">
                <a:latin typeface="Calibri"/>
                <a:cs typeface="Calibri"/>
              </a:rPr>
              <a:t>youth.</a:t>
            </a:r>
            <a:endParaRPr sz="2400">
              <a:latin typeface="Calibri"/>
              <a:cs typeface="Calibri"/>
            </a:endParaRPr>
          </a:p>
          <a:p>
            <a:pPr marL="756285" lvl="1" indent="-286385">
              <a:lnSpc>
                <a:spcPct val="100000"/>
              </a:lnSpc>
              <a:spcBef>
                <a:spcPts val="1730"/>
              </a:spcBef>
              <a:buClr>
                <a:srgbClr val="990000"/>
              </a:buClr>
              <a:buSzPct val="75000"/>
              <a:buFont typeface="Courier New"/>
              <a:buChar char="o"/>
              <a:tabLst>
                <a:tab pos="756920" algn="l"/>
              </a:tabLst>
            </a:pPr>
            <a:r>
              <a:rPr sz="2400" spc="-10" dirty="0">
                <a:latin typeface="Calibri"/>
                <a:cs typeface="Calibri"/>
              </a:rPr>
              <a:t>Fact-finding </a:t>
            </a:r>
            <a:r>
              <a:rPr sz="2400" spc="-5" dirty="0">
                <a:latin typeface="Calibri"/>
                <a:cs typeface="Calibri"/>
              </a:rPr>
              <a:t>mission: </a:t>
            </a:r>
            <a:r>
              <a:rPr sz="2400" spc="-15" dirty="0">
                <a:latin typeface="Calibri"/>
                <a:cs typeface="Calibri"/>
              </a:rPr>
              <a:t>to </a:t>
            </a:r>
            <a:r>
              <a:rPr sz="2400" spc="-10" dirty="0">
                <a:latin typeface="Calibri"/>
                <a:cs typeface="Calibri"/>
              </a:rPr>
              <a:t>obtain </a:t>
            </a:r>
            <a:r>
              <a:rPr sz="2400" dirty="0">
                <a:latin typeface="Calibri"/>
                <a:cs typeface="Calibri"/>
              </a:rPr>
              <a:t>an </a:t>
            </a:r>
            <a:r>
              <a:rPr sz="2400" spc="-15" dirty="0">
                <a:latin typeface="Calibri"/>
                <a:cs typeface="Calibri"/>
              </a:rPr>
              <a:t>accurate</a:t>
            </a:r>
            <a:r>
              <a:rPr sz="2400" spc="-20" dirty="0">
                <a:latin typeface="Calibri"/>
                <a:cs typeface="Calibri"/>
              </a:rPr>
              <a:t> </a:t>
            </a:r>
            <a:r>
              <a:rPr sz="2400" spc="-10" dirty="0">
                <a:latin typeface="Calibri"/>
                <a:cs typeface="Calibri"/>
              </a:rPr>
              <a:t>picture</a:t>
            </a:r>
            <a:endParaRPr sz="2400">
              <a:latin typeface="Calibri"/>
              <a:cs typeface="Calibri"/>
            </a:endParaRPr>
          </a:p>
          <a:p>
            <a:pPr marL="756285">
              <a:lnSpc>
                <a:spcPct val="100000"/>
              </a:lnSpc>
              <a:spcBef>
                <a:spcPts val="285"/>
              </a:spcBef>
            </a:pPr>
            <a:r>
              <a:rPr sz="2400" spc="-5" dirty="0">
                <a:latin typeface="Calibri"/>
                <a:cs typeface="Calibri"/>
              </a:rPr>
              <a:t>of </a:t>
            </a:r>
            <a:r>
              <a:rPr sz="2400" spc="-10" dirty="0">
                <a:latin typeface="Calibri"/>
                <a:cs typeface="Calibri"/>
              </a:rPr>
              <a:t>tobacco </a:t>
            </a:r>
            <a:r>
              <a:rPr sz="2400" spc="-5" dirty="0">
                <a:latin typeface="Calibri"/>
                <a:cs typeface="Calibri"/>
              </a:rPr>
              <a:t>sales </a:t>
            </a:r>
            <a:r>
              <a:rPr sz="2400" spc="-15" dirty="0">
                <a:latin typeface="Calibri"/>
                <a:cs typeface="Calibri"/>
              </a:rPr>
              <a:t>to </a:t>
            </a:r>
            <a:r>
              <a:rPr sz="2400" spc="-10" dirty="0">
                <a:latin typeface="Calibri"/>
                <a:cs typeface="Calibri"/>
              </a:rPr>
              <a:t>minors</a:t>
            </a:r>
            <a:r>
              <a:rPr sz="2400" spc="-35" dirty="0">
                <a:latin typeface="Calibri"/>
                <a:cs typeface="Calibri"/>
              </a:rPr>
              <a:t> </a:t>
            </a:r>
            <a:r>
              <a:rPr sz="2400" spc="-15" dirty="0">
                <a:latin typeface="Calibri"/>
                <a:cs typeface="Calibri"/>
              </a:rPr>
              <a:t>statewide.</a:t>
            </a:r>
            <a:endParaRPr sz="2400">
              <a:latin typeface="Calibri"/>
              <a:cs typeface="Calibri"/>
            </a:endParaRPr>
          </a:p>
          <a:p>
            <a:pPr marL="756285" lvl="1" indent="-286385">
              <a:lnSpc>
                <a:spcPct val="100000"/>
              </a:lnSpc>
              <a:spcBef>
                <a:spcPts val="1725"/>
              </a:spcBef>
              <a:buClr>
                <a:srgbClr val="990000"/>
              </a:buClr>
              <a:buSzPct val="75000"/>
              <a:buFont typeface="Courier New"/>
              <a:buChar char="o"/>
              <a:tabLst>
                <a:tab pos="756920" algn="l"/>
              </a:tabLst>
            </a:pPr>
            <a:r>
              <a:rPr sz="2400" spc="-5" dirty="0">
                <a:latin typeface="Calibri"/>
                <a:cs typeface="Calibri"/>
              </a:rPr>
              <a:t>Outlets inspected </a:t>
            </a:r>
            <a:r>
              <a:rPr sz="2400" spc="-10" dirty="0">
                <a:latin typeface="Calibri"/>
                <a:cs typeface="Calibri"/>
              </a:rPr>
              <a:t>must </a:t>
            </a:r>
            <a:r>
              <a:rPr sz="2400" spc="-5" dirty="0">
                <a:latin typeface="Calibri"/>
                <a:cs typeface="Calibri"/>
              </a:rPr>
              <a:t>be </a:t>
            </a:r>
            <a:r>
              <a:rPr sz="2400" spc="-15" dirty="0">
                <a:latin typeface="Calibri"/>
                <a:cs typeface="Calibri"/>
              </a:rPr>
              <a:t>representative </a:t>
            </a:r>
            <a:r>
              <a:rPr sz="2400" spc="-5" dirty="0">
                <a:latin typeface="Calibri"/>
                <a:cs typeface="Calibri"/>
              </a:rPr>
              <a:t>of</a:t>
            </a:r>
            <a:r>
              <a:rPr sz="2400" spc="-20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the</a:t>
            </a:r>
            <a:endParaRPr sz="2400">
              <a:latin typeface="Calibri"/>
              <a:cs typeface="Calibri"/>
            </a:endParaRPr>
          </a:p>
          <a:p>
            <a:pPr marL="756285">
              <a:lnSpc>
                <a:spcPct val="100000"/>
              </a:lnSpc>
              <a:spcBef>
                <a:spcPts val="290"/>
              </a:spcBef>
            </a:pPr>
            <a:r>
              <a:rPr sz="2400" spc="-10" dirty="0">
                <a:latin typeface="Calibri"/>
                <a:cs typeface="Calibri"/>
              </a:rPr>
              <a:t>tobacco </a:t>
            </a:r>
            <a:r>
              <a:rPr sz="2400" spc="-5" dirty="0">
                <a:latin typeface="Calibri"/>
                <a:cs typeface="Calibri"/>
              </a:rPr>
              <a:t>outlets </a:t>
            </a:r>
            <a:r>
              <a:rPr sz="2400" dirty="0">
                <a:latin typeface="Calibri"/>
                <a:cs typeface="Calibri"/>
              </a:rPr>
              <a:t>in the</a:t>
            </a:r>
            <a:r>
              <a:rPr sz="2400" spc="-80" dirty="0">
                <a:latin typeface="Calibri"/>
                <a:cs typeface="Calibri"/>
              </a:rPr>
              <a:t> </a:t>
            </a:r>
            <a:r>
              <a:rPr sz="2400" spc="-15" dirty="0">
                <a:latin typeface="Calibri"/>
                <a:cs typeface="Calibri"/>
              </a:rPr>
              <a:t>State.</a:t>
            </a:r>
            <a:endParaRPr sz="2400">
              <a:latin typeface="Calibri"/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27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98155" y="76200"/>
            <a:ext cx="6273800" cy="68660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Slide Number Placeholder 1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46007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394817" y="287020"/>
            <a:ext cx="8354364" cy="1421543"/>
          </a:xfrm>
          <a:prstGeom prst="rect">
            <a:avLst/>
          </a:prstGeom>
        </p:spPr>
        <p:txBody>
          <a:bodyPr vert="horz" wrap="square" lIns="0" tIns="188595" rIns="0" bIns="0" rtlCol="0">
            <a:spAutoFit/>
          </a:bodyPr>
          <a:lstStyle/>
          <a:p>
            <a:pPr marL="1391920">
              <a:lnSpc>
                <a:spcPct val="100000"/>
              </a:lnSpc>
            </a:pPr>
            <a:r>
              <a:rPr sz="4000" spc="-20" dirty="0"/>
              <a:t>Enforcement</a:t>
            </a:r>
            <a:r>
              <a:rPr sz="4000" spc="-45" dirty="0"/>
              <a:t> </a:t>
            </a:r>
            <a:r>
              <a:rPr sz="4000" spc="-5" dirty="0" smtClean="0"/>
              <a:t>Inspections</a:t>
            </a:r>
            <a:r>
              <a:rPr lang="en-US" sz="4000" spc="-5" dirty="0" smtClean="0"/>
              <a:t> </a:t>
            </a:r>
            <a:br>
              <a:rPr lang="en-US" sz="4000" spc="-5" dirty="0" smtClean="0"/>
            </a:br>
            <a:r>
              <a:rPr lang="en-US" sz="4000" spc="-5" dirty="0" smtClean="0"/>
              <a:t>By: NM State Police (SIU)</a:t>
            </a:r>
            <a:endParaRPr sz="4000" dirty="0"/>
          </a:p>
        </p:txBody>
      </p:sp>
      <p:sp>
        <p:nvSpPr>
          <p:cNvPr id="4" name="object 4"/>
          <p:cNvSpPr txBox="1"/>
          <p:nvPr/>
        </p:nvSpPr>
        <p:spPr>
          <a:xfrm>
            <a:off x="993444" y="2057398"/>
            <a:ext cx="6702756" cy="133882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54965" indent="-342265">
              <a:lnSpc>
                <a:spcPct val="100000"/>
              </a:lnSpc>
              <a:buSzPct val="108333"/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400" spc="-10" dirty="0">
                <a:latin typeface="Calibri"/>
                <a:cs typeface="Calibri"/>
              </a:rPr>
              <a:t>Conducted randomly </a:t>
            </a:r>
            <a:r>
              <a:rPr sz="2400" dirty="0">
                <a:latin typeface="Calibri"/>
                <a:cs typeface="Calibri"/>
              </a:rPr>
              <a:t>and Unannounced </a:t>
            </a:r>
            <a:r>
              <a:rPr sz="2400" spc="-5" dirty="0">
                <a:latin typeface="Calibri"/>
                <a:cs typeface="Calibri"/>
              </a:rPr>
              <a:t>using</a:t>
            </a:r>
            <a:r>
              <a:rPr sz="2400" spc="-50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the</a:t>
            </a:r>
          </a:p>
          <a:p>
            <a:pPr marL="354965">
              <a:lnSpc>
                <a:spcPct val="100000"/>
              </a:lnSpc>
            </a:pPr>
            <a:r>
              <a:rPr sz="2400" spc="-10" dirty="0">
                <a:latin typeface="Calibri"/>
                <a:cs typeface="Calibri"/>
              </a:rPr>
              <a:t>Consummated </a:t>
            </a:r>
            <a:r>
              <a:rPr sz="2400" spc="-5" dirty="0">
                <a:latin typeface="Calibri"/>
                <a:cs typeface="Calibri"/>
              </a:rPr>
              <a:t>buy</a:t>
            </a:r>
            <a:r>
              <a:rPr sz="2400" spc="-35" dirty="0">
                <a:latin typeface="Calibri"/>
                <a:cs typeface="Calibri"/>
              </a:rPr>
              <a:t> </a:t>
            </a:r>
            <a:r>
              <a:rPr sz="2400" spc="-10" dirty="0">
                <a:latin typeface="Calibri"/>
                <a:cs typeface="Calibri"/>
              </a:rPr>
              <a:t>approach.</a:t>
            </a:r>
            <a:endParaRPr sz="2400" dirty="0">
              <a:latin typeface="Calibri"/>
              <a:cs typeface="Calibri"/>
            </a:endParaRPr>
          </a:p>
          <a:p>
            <a:pPr marL="354965" indent="-342265">
              <a:lnSpc>
                <a:spcPct val="100000"/>
              </a:lnSpc>
              <a:spcBef>
                <a:spcPts val="1775"/>
              </a:spcBef>
              <a:buSzPct val="110416"/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400" spc="-15" dirty="0">
                <a:latin typeface="Calibri"/>
                <a:cs typeface="Calibri"/>
              </a:rPr>
              <a:t>Enforcement to </a:t>
            </a:r>
            <a:r>
              <a:rPr sz="2400" spc="-5" dirty="0">
                <a:latin typeface="Calibri"/>
                <a:cs typeface="Calibri"/>
              </a:rPr>
              <a:t>be </a:t>
            </a:r>
            <a:r>
              <a:rPr sz="2400" spc="-10" dirty="0">
                <a:latin typeface="Calibri"/>
                <a:cs typeface="Calibri"/>
              </a:rPr>
              <a:t>conducted </a:t>
            </a:r>
            <a:r>
              <a:rPr sz="2400" spc="-20" dirty="0">
                <a:latin typeface="Calibri"/>
                <a:cs typeface="Calibri"/>
              </a:rPr>
              <a:t>annually.</a:t>
            </a:r>
            <a:endParaRPr sz="2400" dirty="0">
              <a:latin typeface="Calibri"/>
              <a:cs typeface="Calibri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29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272922" rIns="0" bIns="0" rtlCol="0">
            <a:spAutoFit/>
          </a:bodyPr>
          <a:lstStyle/>
          <a:p>
            <a:pPr marL="1102360">
              <a:lnSpc>
                <a:spcPct val="100000"/>
              </a:lnSpc>
            </a:pPr>
            <a:r>
              <a:rPr sz="3600" spc="-10" dirty="0">
                <a:latin typeface="Arial"/>
                <a:cs typeface="Arial"/>
              </a:rPr>
              <a:t>Traditional </a:t>
            </a:r>
            <a:r>
              <a:rPr sz="3600" spc="-60" dirty="0">
                <a:latin typeface="Arial"/>
                <a:cs typeface="Arial"/>
              </a:rPr>
              <a:t>Tobacco</a:t>
            </a:r>
            <a:r>
              <a:rPr sz="3600" spc="-140" dirty="0">
                <a:latin typeface="Arial"/>
                <a:cs typeface="Arial"/>
              </a:rPr>
              <a:t> </a:t>
            </a:r>
            <a:r>
              <a:rPr sz="3600" dirty="0">
                <a:latin typeface="Arial"/>
                <a:cs typeface="Arial"/>
              </a:rPr>
              <a:t>Statement</a:t>
            </a:r>
            <a:endParaRPr sz="3600">
              <a:latin typeface="Arial"/>
              <a:cs typeface="Arial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972718" y="1407921"/>
            <a:ext cx="7447915" cy="384175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1460" marR="5080" indent="-238760" algn="just">
              <a:lnSpc>
                <a:spcPct val="100000"/>
              </a:lnSpc>
              <a:buChar char="•"/>
              <a:tabLst>
                <a:tab pos="355600" algn="l"/>
              </a:tabLst>
            </a:pPr>
            <a:r>
              <a:rPr sz="2800" spc="-5" dirty="0">
                <a:latin typeface="Arial"/>
                <a:cs typeface="Arial"/>
              </a:rPr>
              <a:t>The </a:t>
            </a:r>
            <a:r>
              <a:rPr sz="2800" spc="-10" dirty="0">
                <a:latin typeface="Arial"/>
                <a:cs typeface="Arial"/>
              </a:rPr>
              <a:t>OSAP </a:t>
            </a:r>
            <a:r>
              <a:rPr sz="2800" spc="-5" dirty="0">
                <a:latin typeface="Arial"/>
                <a:cs typeface="Arial"/>
              </a:rPr>
              <a:t>acknowledges the </a:t>
            </a:r>
            <a:r>
              <a:rPr sz="2800" dirty="0">
                <a:latin typeface="Arial"/>
                <a:cs typeface="Arial"/>
              </a:rPr>
              <a:t>traditional </a:t>
            </a:r>
            <a:r>
              <a:rPr sz="2800" spc="-5" dirty="0">
                <a:latin typeface="Arial"/>
                <a:cs typeface="Arial"/>
              </a:rPr>
              <a:t>and  </a:t>
            </a:r>
            <a:r>
              <a:rPr sz="2800" dirty="0">
                <a:latin typeface="Arial"/>
                <a:cs typeface="Arial"/>
              </a:rPr>
              <a:t>beneficial use </a:t>
            </a:r>
            <a:r>
              <a:rPr sz="2800" spc="-5" dirty="0">
                <a:latin typeface="Arial"/>
                <a:cs typeface="Arial"/>
              </a:rPr>
              <a:t>of </a:t>
            </a:r>
            <a:r>
              <a:rPr sz="2800" dirty="0">
                <a:latin typeface="Arial"/>
                <a:cs typeface="Arial"/>
              </a:rPr>
              <a:t>tobacco </a:t>
            </a:r>
            <a:r>
              <a:rPr sz="2800" spc="-5" dirty="0">
                <a:latin typeface="Arial"/>
                <a:cs typeface="Arial"/>
              </a:rPr>
              <a:t>within </a:t>
            </a:r>
            <a:r>
              <a:rPr sz="2800" dirty="0">
                <a:latin typeface="Arial"/>
                <a:cs typeface="Arial"/>
              </a:rPr>
              <a:t>many of the  </a:t>
            </a:r>
            <a:r>
              <a:rPr sz="2800" spc="-5" dirty="0">
                <a:latin typeface="Arial"/>
                <a:cs typeface="Arial"/>
              </a:rPr>
              <a:t>Native American communities in New Mexico  and </a:t>
            </a:r>
            <a:r>
              <a:rPr sz="2800" dirty="0">
                <a:latin typeface="Arial"/>
                <a:cs typeface="Arial"/>
              </a:rPr>
              <a:t>recognizes </a:t>
            </a:r>
            <a:r>
              <a:rPr sz="2800" spc="-5" dirty="0">
                <a:latin typeface="Arial"/>
                <a:cs typeface="Arial"/>
              </a:rPr>
              <a:t>its place </a:t>
            </a:r>
            <a:r>
              <a:rPr sz="2800" dirty="0">
                <a:latin typeface="Arial"/>
                <a:cs typeface="Arial"/>
              </a:rPr>
              <a:t>of </a:t>
            </a:r>
            <a:r>
              <a:rPr sz="2800" spc="-5" dirty="0">
                <a:latin typeface="Arial"/>
                <a:cs typeface="Arial"/>
              </a:rPr>
              <a:t>honor and</a:t>
            </a:r>
            <a:r>
              <a:rPr sz="2800" spc="10" dirty="0">
                <a:latin typeface="Arial"/>
                <a:cs typeface="Arial"/>
              </a:rPr>
              <a:t> </a:t>
            </a:r>
            <a:r>
              <a:rPr sz="2800" dirty="0">
                <a:latin typeface="Arial"/>
                <a:cs typeface="Arial"/>
              </a:rPr>
              <a:t>respect</a:t>
            </a:r>
            <a:endParaRPr sz="2800">
              <a:latin typeface="Arial"/>
              <a:cs typeface="Arial"/>
            </a:endParaRPr>
          </a:p>
          <a:p>
            <a:pPr marL="429895" marR="182880" indent="5080" algn="ctr">
              <a:lnSpc>
                <a:spcPct val="100000"/>
              </a:lnSpc>
            </a:pPr>
            <a:r>
              <a:rPr sz="2800" spc="-5" dirty="0">
                <a:latin typeface="Arial"/>
                <a:cs typeface="Arial"/>
              </a:rPr>
              <a:t>within those </a:t>
            </a:r>
            <a:r>
              <a:rPr sz="2800" dirty="0">
                <a:latin typeface="Arial"/>
                <a:cs typeface="Arial"/>
              </a:rPr>
              <a:t>communities. </a:t>
            </a:r>
            <a:r>
              <a:rPr sz="2800" spc="-5" dirty="0">
                <a:latin typeface="Arial"/>
                <a:cs typeface="Arial"/>
              </a:rPr>
              <a:t>The </a:t>
            </a:r>
            <a:r>
              <a:rPr sz="2800" dirty="0">
                <a:latin typeface="Arial"/>
                <a:cs typeface="Arial"/>
              </a:rPr>
              <a:t>intent of </a:t>
            </a:r>
            <a:r>
              <a:rPr sz="2800" spc="-5" dirty="0">
                <a:latin typeface="Arial"/>
                <a:cs typeface="Arial"/>
              </a:rPr>
              <a:t>this  </a:t>
            </a:r>
            <a:r>
              <a:rPr sz="2800" dirty="0">
                <a:latin typeface="Arial"/>
                <a:cs typeface="Arial"/>
              </a:rPr>
              <a:t>training </a:t>
            </a:r>
            <a:r>
              <a:rPr sz="2800" spc="-5" dirty="0">
                <a:latin typeface="Arial"/>
                <a:cs typeface="Arial"/>
              </a:rPr>
              <a:t>is to </a:t>
            </a:r>
            <a:r>
              <a:rPr sz="2800" dirty="0">
                <a:latin typeface="Arial"/>
                <a:cs typeface="Arial"/>
              </a:rPr>
              <a:t>address the </a:t>
            </a:r>
            <a:r>
              <a:rPr sz="2800" spc="-5" dirty="0">
                <a:latin typeface="Arial"/>
                <a:cs typeface="Arial"/>
              </a:rPr>
              <a:t>harmful and  </a:t>
            </a:r>
            <a:r>
              <a:rPr sz="2800" dirty="0">
                <a:latin typeface="Arial"/>
                <a:cs typeface="Arial"/>
              </a:rPr>
              <a:t>addictive </a:t>
            </a:r>
            <a:r>
              <a:rPr sz="2800" spc="-5" dirty="0">
                <a:latin typeface="Arial"/>
                <a:cs typeface="Arial"/>
              </a:rPr>
              <a:t>use of tobacco, </a:t>
            </a:r>
            <a:r>
              <a:rPr sz="2800" dirty="0">
                <a:latin typeface="Arial"/>
                <a:cs typeface="Arial"/>
              </a:rPr>
              <a:t>outside of its  traditional, sacred, </a:t>
            </a:r>
            <a:r>
              <a:rPr sz="2800" spc="-5" dirty="0">
                <a:latin typeface="Arial"/>
                <a:cs typeface="Arial"/>
              </a:rPr>
              <a:t>or ceremonial </a:t>
            </a:r>
            <a:r>
              <a:rPr sz="2800" dirty="0">
                <a:latin typeface="Arial"/>
                <a:cs typeface="Arial"/>
              </a:rPr>
              <a:t>purposes;  </a:t>
            </a:r>
            <a:r>
              <a:rPr sz="2800" spc="-5" dirty="0">
                <a:latin typeface="Arial"/>
                <a:cs typeface="Arial"/>
              </a:rPr>
              <a:t>known as </a:t>
            </a:r>
            <a:r>
              <a:rPr sz="2800" dirty="0">
                <a:latin typeface="Arial"/>
                <a:cs typeface="Arial"/>
              </a:rPr>
              <a:t>commercial tobacco</a:t>
            </a:r>
            <a:r>
              <a:rPr sz="2800" spc="-35" dirty="0">
                <a:latin typeface="Arial"/>
                <a:cs typeface="Arial"/>
              </a:rPr>
              <a:t> </a:t>
            </a:r>
            <a:r>
              <a:rPr sz="2800" dirty="0">
                <a:latin typeface="Arial"/>
                <a:cs typeface="Arial"/>
              </a:rPr>
              <a:t>use.</a:t>
            </a:r>
            <a:endParaRPr sz="2800">
              <a:latin typeface="Arial"/>
              <a:cs typeface="Arial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ctrTitle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/>
              <a:t>Coverage</a:t>
            </a:r>
            <a:r>
              <a:rPr spc="-125" dirty="0"/>
              <a:t> </a:t>
            </a:r>
            <a:r>
              <a:rPr dirty="0"/>
              <a:t>Study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764540" y="1699005"/>
            <a:ext cx="6765290" cy="131127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55600" marR="5080" indent="-342900" algn="just">
              <a:lnSpc>
                <a:spcPct val="100000"/>
              </a:lnSpc>
              <a:buClr>
                <a:srgbClr val="990000"/>
              </a:buClr>
              <a:buFont typeface="Arial"/>
              <a:buChar char="•"/>
              <a:tabLst>
                <a:tab pos="356235" algn="l"/>
              </a:tabLst>
            </a:pPr>
            <a:r>
              <a:rPr sz="2800" spc="-10" dirty="0">
                <a:latin typeface="Calibri"/>
                <a:cs typeface="Calibri"/>
              </a:rPr>
              <a:t>Develop </a:t>
            </a:r>
            <a:r>
              <a:rPr sz="2800" spc="-5" dirty="0">
                <a:latin typeface="Calibri"/>
                <a:cs typeface="Calibri"/>
              </a:rPr>
              <a:t>a </a:t>
            </a:r>
            <a:r>
              <a:rPr sz="2800" spc="-10" dirty="0">
                <a:latin typeface="Calibri"/>
                <a:cs typeface="Calibri"/>
              </a:rPr>
              <a:t>sampling </a:t>
            </a:r>
            <a:r>
              <a:rPr sz="2800" spc="-20" dirty="0">
                <a:latin typeface="Calibri"/>
                <a:cs typeface="Calibri"/>
              </a:rPr>
              <a:t>frame </a:t>
            </a:r>
            <a:r>
              <a:rPr sz="2800" spc="-10" dirty="0">
                <a:latin typeface="Calibri"/>
                <a:cs typeface="Calibri"/>
              </a:rPr>
              <a:t>that includes, </a:t>
            </a:r>
            <a:r>
              <a:rPr sz="2800" spc="-15" dirty="0">
                <a:latin typeface="Calibri"/>
                <a:cs typeface="Calibri"/>
              </a:rPr>
              <a:t>at </a:t>
            </a:r>
            <a:r>
              <a:rPr sz="2800" spc="-5" dirty="0">
                <a:latin typeface="Calibri"/>
                <a:cs typeface="Calibri"/>
              </a:rPr>
              <a:t>a  minimum, 80% of the </a:t>
            </a:r>
            <a:r>
              <a:rPr sz="2800" spc="-10" dirty="0">
                <a:latin typeface="Calibri"/>
                <a:cs typeface="Calibri"/>
              </a:rPr>
              <a:t>tobacco outlets </a:t>
            </a:r>
            <a:r>
              <a:rPr sz="2800" spc="-5" dirty="0">
                <a:latin typeface="Calibri"/>
                <a:cs typeface="Calibri"/>
              </a:rPr>
              <a:t>in the  </a:t>
            </a:r>
            <a:r>
              <a:rPr sz="2800" spc="-20" dirty="0">
                <a:latin typeface="Calibri"/>
                <a:cs typeface="Calibri"/>
              </a:rPr>
              <a:t>State </a:t>
            </a:r>
            <a:r>
              <a:rPr sz="2800" spc="-10" dirty="0">
                <a:latin typeface="Calibri"/>
                <a:cs typeface="Calibri"/>
              </a:rPr>
              <a:t>(90% </a:t>
            </a:r>
            <a:r>
              <a:rPr sz="2800" spc="-5" dirty="0">
                <a:latin typeface="Calibri"/>
                <a:cs typeface="Calibri"/>
              </a:rPr>
              <a:t>or </a:t>
            </a:r>
            <a:r>
              <a:rPr sz="2800" spc="-20" dirty="0">
                <a:latin typeface="Calibri"/>
                <a:cs typeface="Calibri"/>
              </a:rPr>
              <a:t>better </a:t>
            </a:r>
            <a:r>
              <a:rPr sz="2800" spc="-5" dirty="0">
                <a:latin typeface="Calibri"/>
                <a:cs typeface="Calibri"/>
              </a:rPr>
              <a:t>is</a:t>
            </a:r>
            <a:r>
              <a:rPr sz="2800" spc="10" dirty="0">
                <a:latin typeface="Calibri"/>
                <a:cs typeface="Calibri"/>
              </a:rPr>
              <a:t> </a:t>
            </a:r>
            <a:r>
              <a:rPr sz="2800" spc="-10" dirty="0">
                <a:latin typeface="Calibri"/>
                <a:cs typeface="Calibri"/>
              </a:rPr>
              <a:t>recommended).</a:t>
            </a:r>
            <a:endParaRPr sz="2800">
              <a:latin typeface="Calibri"/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30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315848" rIns="0" bIns="0" rtlCol="0">
            <a:spAutoFit/>
          </a:bodyPr>
          <a:lstStyle/>
          <a:p>
            <a:pPr marL="2388235">
              <a:lnSpc>
                <a:spcPct val="100000"/>
              </a:lnSpc>
            </a:pPr>
            <a:r>
              <a:rPr sz="3600" spc="-20" dirty="0"/>
              <a:t>Synar </a:t>
            </a:r>
            <a:r>
              <a:rPr sz="3600" dirty="0"/>
              <a:t>Is a</a:t>
            </a:r>
            <a:r>
              <a:rPr sz="3600" spc="-175" dirty="0"/>
              <a:t> </a:t>
            </a:r>
            <a:r>
              <a:rPr sz="3600" spc="-5" dirty="0"/>
              <a:t>Success</a:t>
            </a:r>
            <a:endParaRPr sz="3600"/>
          </a:p>
        </p:txBody>
      </p:sp>
      <p:sp>
        <p:nvSpPr>
          <p:cNvPr id="3" name="object 3"/>
          <p:cNvSpPr txBox="1"/>
          <p:nvPr/>
        </p:nvSpPr>
        <p:spPr>
          <a:xfrm>
            <a:off x="902614" y="2084959"/>
            <a:ext cx="7093584" cy="247967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20040" marR="5080" indent="-307340">
              <a:lnSpc>
                <a:spcPct val="100000"/>
              </a:lnSpc>
              <a:buChar char="•"/>
              <a:tabLst>
                <a:tab pos="320040" algn="l"/>
                <a:tab pos="320675" algn="l"/>
              </a:tabLst>
            </a:pPr>
            <a:r>
              <a:rPr sz="2500" spc="-5" dirty="0">
                <a:latin typeface="Calibri"/>
                <a:cs typeface="Calibri"/>
              </a:rPr>
              <a:t>In </a:t>
            </a:r>
            <a:r>
              <a:rPr sz="2500" spc="-10" dirty="0">
                <a:latin typeface="Calibri"/>
                <a:cs typeface="Calibri"/>
              </a:rPr>
              <a:t>FFY </a:t>
            </a:r>
            <a:r>
              <a:rPr sz="2500" spc="-10" dirty="0" smtClean="0">
                <a:latin typeface="Calibri"/>
                <a:cs typeface="Calibri"/>
              </a:rPr>
              <a:t>201</a:t>
            </a:r>
            <a:r>
              <a:rPr lang="en-US" sz="2500" spc="-10" dirty="0">
                <a:latin typeface="Calibri"/>
                <a:cs typeface="Calibri"/>
              </a:rPr>
              <a:t>8</a:t>
            </a:r>
            <a:r>
              <a:rPr sz="2500" spc="-10" dirty="0" smtClean="0">
                <a:latin typeface="Calibri"/>
                <a:cs typeface="Calibri"/>
              </a:rPr>
              <a:t>, </a:t>
            </a:r>
            <a:r>
              <a:rPr sz="2500" spc="-20" dirty="0">
                <a:latin typeface="Calibri"/>
                <a:cs typeface="Calibri"/>
              </a:rPr>
              <a:t>New </a:t>
            </a:r>
            <a:r>
              <a:rPr sz="2500" spc="-25" dirty="0">
                <a:latin typeface="Calibri"/>
                <a:cs typeface="Calibri"/>
              </a:rPr>
              <a:t>Mexico </a:t>
            </a:r>
            <a:r>
              <a:rPr sz="2500" spc="-15" dirty="0">
                <a:latin typeface="Calibri"/>
                <a:cs typeface="Calibri"/>
              </a:rPr>
              <a:t>met </a:t>
            </a:r>
            <a:r>
              <a:rPr sz="2500" spc="-5" dirty="0">
                <a:latin typeface="Calibri"/>
                <a:cs typeface="Calibri"/>
              </a:rPr>
              <a:t>the </a:t>
            </a:r>
            <a:r>
              <a:rPr sz="2500" spc="-20" dirty="0">
                <a:latin typeface="Calibri"/>
                <a:cs typeface="Calibri"/>
              </a:rPr>
              <a:t>20‐percent retailer  </a:t>
            </a:r>
            <a:r>
              <a:rPr sz="2500" spc="-15" dirty="0">
                <a:latin typeface="Calibri"/>
                <a:cs typeface="Calibri"/>
              </a:rPr>
              <a:t>violation </a:t>
            </a:r>
            <a:r>
              <a:rPr sz="2500" spc="-30" dirty="0">
                <a:latin typeface="Calibri"/>
                <a:cs typeface="Calibri"/>
              </a:rPr>
              <a:t>target</a:t>
            </a:r>
            <a:r>
              <a:rPr sz="2500" spc="-190" dirty="0">
                <a:latin typeface="Calibri"/>
                <a:cs typeface="Calibri"/>
              </a:rPr>
              <a:t> </a:t>
            </a:r>
            <a:r>
              <a:rPr sz="2500" spc="-40" dirty="0">
                <a:latin typeface="Calibri"/>
                <a:cs typeface="Calibri"/>
              </a:rPr>
              <a:t>rate.</a:t>
            </a:r>
            <a:endParaRPr sz="2500" dirty="0">
              <a:latin typeface="Calibri"/>
              <a:cs typeface="Calibri"/>
            </a:endParaRPr>
          </a:p>
          <a:p>
            <a:pPr marL="320040" indent="-307340">
              <a:lnSpc>
                <a:spcPct val="100000"/>
              </a:lnSpc>
              <a:spcBef>
                <a:spcPts val="2100"/>
              </a:spcBef>
              <a:buChar char="•"/>
              <a:tabLst>
                <a:tab pos="320040" algn="l"/>
                <a:tab pos="320675" algn="l"/>
              </a:tabLst>
            </a:pPr>
            <a:r>
              <a:rPr sz="2500" spc="-75" dirty="0">
                <a:latin typeface="Calibri"/>
                <a:cs typeface="Calibri"/>
              </a:rPr>
              <a:t>Youth </a:t>
            </a:r>
            <a:r>
              <a:rPr sz="2500" spc="-20" dirty="0">
                <a:latin typeface="Calibri"/>
                <a:cs typeface="Calibri"/>
              </a:rPr>
              <a:t>tobacco </a:t>
            </a:r>
            <a:r>
              <a:rPr sz="2500" spc="-10" dirty="0">
                <a:latin typeface="Calibri"/>
                <a:cs typeface="Calibri"/>
              </a:rPr>
              <a:t>use </a:t>
            </a:r>
            <a:r>
              <a:rPr sz="2500" spc="-25" dirty="0">
                <a:latin typeface="Calibri"/>
                <a:cs typeface="Calibri"/>
              </a:rPr>
              <a:t>prevalence </a:t>
            </a:r>
            <a:r>
              <a:rPr sz="2500" spc="-40" dirty="0">
                <a:latin typeface="Calibri"/>
                <a:cs typeface="Calibri"/>
              </a:rPr>
              <a:t>rates have</a:t>
            </a:r>
            <a:r>
              <a:rPr sz="2500" spc="65" dirty="0">
                <a:latin typeface="Calibri"/>
                <a:cs typeface="Calibri"/>
              </a:rPr>
              <a:t> </a:t>
            </a:r>
            <a:r>
              <a:rPr sz="2500" spc="-20" dirty="0">
                <a:latin typeface="Calibri"/>
                <a:cs typeface="Calibri"/>
              </a:rPr>
              <a:t>dropped.</a:t>
            </a:r>
            <a:endParaRPr sz="2500" dirty="0">
              <a:latin typeface="Calibri"/>
              <a:cs typeface="Calibri"/>
            </a:endParaRPr>
          </a:p>
          <a:p>
            <a:pPr marL="12700" marR="315595">
              <a:lnSpc>
                <a:spcPct val="100000"/>
              </a:lnSpc>
              <a:spcBef>
                <a:spcPts val="2195"/>
              </a:spcBef>
            </a:pPr>
            <a:r>
              <a:rPr sz="2500" b="1" i="1" spc="-20" dirty="0">
                <a:latin typeface="Calibri"/>
                <a:cs typeface="Calibri"/>
              </a:rPr>
              <a:t>Synar </a:t>
            </a:r>
            <a:r>
              <a:rPr sz="2500" b="1" i="1" spc="-5" dirty="0">
                <a:latin typeface="Calibri"/>
                <a:cs typeface="Calibri"/>
              </a:rPr>
              <a:t>is a </a:t>
            </a:r>
            <a:r>
              <a:rPr sz="2500" b="1" i="1" spc="-10" dirty="0">
                <a:latin typeface="Calibri"/>
                <a:cs typeface="Calibri"/>
              </a:rPr>
              <a:t>critical </a:t>
            </a:r>
            <a:r>
              <a:rPr sz="2500" b="1" i="1" spc="-20" dirty="0">
                <a:latin typeface="Calibri"/>
                <a:cs typeface="Calibri"/>
              </a:rPr>
              <a:t>component </a:t>
            </a:r>
            <a:r>
              <a:rPr sz="2500" b="1" i="1" spc="-5" dirty="0">
                <a:latin typeface="Calibri"/>
                <a:cs typeface="Calibri"/>
              </a:rPr>
              <a:t>of the </a:t>
            </a:r>
            <a:r>
              <a:rPr sz="2500" b="1" i="1" spc="-20" dirty="0">
                <a:latin typeface="Calibri"/>
                <a:cs typeface="Calibri"/>
              </a:rPr>
              <a:t>success </a:t>
            </a:r>
            <a:r>
              <a:rPr sz="2500" b="1" i="1" spc="-5" dirty="0">
                <a:latin typeface="Calibri"/>
                <a:cs typeface="Calibri"/>
              </a:rPr>
              <a:t>of </a:t>
            </a:r>
            <a:r>
              <a:rPr sz="2500" b="1" i="1" spc="-10" dirty="0">
                <a:latin typeface="Calibri"/>
                <a:cs typeface="Calibri"/>
              </a:rPr>
              <a:t>youth  </a:t>
            </a:r>
            <a:r>
              <a:rPr sz="2500" b="1" i="1" spc="-25" dirty="0">
                <a:latin typeface="Calibri"/>
                <a:cs typeface="Calibri"/>
              </a:rPr>
              <a:t>tobacco </a:t>
            </a:r>
            <a:r>
              <a:rPr sz="2500" b="1" i="1" spc="-20" dirty="0">
                <a:latin typeface="Calibri"/>
                <a:cs typeface="Calibri"/>
              </a:rPr>
              <a:t>prevention</a:t>
            </a:r>
            <a:r>
              <a:rPr sz="2500" b="1" i="1" spc="-125" dirty="0">
                <a:latin typeface="Calibri"/>
                <a:cs typeface="Calibri"/>
              </a:rPr>
              <a:t> </a:t>
            </a:r>
            <a:r>
              <a:rPr sz="2500" b="1" i="1" spc="-15" dirty="0">
                <a:latin typeface="Calibri"/>
                <a:cs typeface="Calibri"/>
              </a:rPr>
              <a:t>efforts.</a:t>
            </a:r>
            <a:endParaRPr sz="2500" dirty="0">
              <a:latin typeface="Calibri"/>
              <a:cs typeface="Calibri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31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314578" rIns="0" bIns="0" rtlCol="0">
            <a:spAutoFit/>
          </a:bodyPr>
          <a:lstStyle/>
          <a:p>
            <a:pPr marL="1542415">
              <a:lnSpc>
                <a:spcPct val="100000"/>
              </a:lnSpc>
            </a:pPr>
            <a:r>
              <a:rPr sz="2900" spc="-20" dirty="0"/>
              <a:t>Practices </a:t>
            </a:r>
            <a:r>
              <a:rPr sz="2900" spc="-35" dirty="0"/>
              <a:t>for </a:t>
            </a:r>
            <a:r>
              <a:rPr sz="2900" spc="-20" dirty="0"/>
              <a:t>Reducing </a:t>
            </a:r>
            <a:r>
              <a:rPr sz="2900" dirty="0"/>
              <a:t>Access</a:t>
            </a:r>
            <a:r>
              <a:rPr sz="2900" spc="-155" dirty="0"/>
              <a:t> </a:t>
            </a:r>
            <a:r>
              <a:rPr sz="2900" spc="-25" dirty="0"/>
              <a:t>Reported</a:t>
            </a:r>
            <a:endParaRPr sz="2900"/>
          </a:p>
        </p:txBody>
      </p:sp>
      <p:sp>
        <p:nvSpPr>
          <p:cNvPr id="3" name="object 3"/>
          <p:cNvSpPr txBox="1"/>
          <p:nvPr/>
        </p:nvSpPr>
        <p:spPr>
          <a:xfrm>
            <a:off x="902614" y="2017521"/>
            <a:ext cx="7124065" cy="291274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20040" marR="5080" indent="-307340">
              <a:lnSpc>
                <a:spcPct val="100000"/>
              </a:lnSpc>
              <a:buChar char="•"/>
              <a:tabLst>
                <a:tab pos="320040" algn="l"/>
                <a:tab pos="320675" algn="l"/>
              </a:tabLst>
            </a:pPr>
            <a:r>
              <a:rPr sz="2500" spc="-25" dirty="0">
                <a:latin typeface="Calibri"/>
                <a:cs typeface="Calibri"/>
              </a:rPr>
              <a:t>Statewide enforcement </a:t>
            </a:r>
            <a:r>
              <a:rPr sz="2500" spc="-5" dirty="0">
                <a:latin typeface="Calibri"/>
                <a:cs typeface="Calibri"/>
              </a:rPr>
              <a:t>of </a:t>
            </a:r>
            <a:r>
              <a:rPr sz="2500" spc="-25" dirty="0">
                <a:latin typeface="Calibri"/>
                <a:cs typeface="Calibri"/>
              </a:rPr>
              <a:t>merchant </a:t>
            </a:r>
            <a:r>
              <a:rPr sz="2500" spc="-20" dirty="0">
                <a:latin typeface="Calibri"/>
                <a:cs typeface="Calibri"/>
              </a:rPr>
              <a:t>compliance </a:t>
            </a:r>
            <a:r>
              <a:rPr sz="2500" spc="-5" dirty="0">
                <a:latin typeface="Calibri"/>
                <a:cs typeface="Calibri"/>
              </a:rPr>
              <a:t>with  </a:t>
            </a:r>
            <a:r>
              <a:rPr sz="2500" spc="-20" dirty="0">
                <a:latin typeface="Calibri"/>
                <a:cs typeface="Calibri"/>
              </a:rPr>
              <a:t>youth tobacco </a:t>
            </a:r>
            <a:r>
              <a:rPr sz="2500" spc="-5" dirty="0">
                <a:latin typeface="Calibri"/>
                <a:cs typeface="Calibri"/>
              </a:rPr>
              <a:t>access</a:t>
            </a:r>
            <a:r>
              <a:rPr sz="2500" spc="-70" dirty="0">
                <a:latin typeface="Calibri"/>
                <a:cs typeface="Calibri"/>
              </a:rPr>
              <a:t> </a:t>
            </a:r>
            <a:r>
              <a:rPr sz="2500" spc="-20" dirty="0">
                <a:latin typeface="Calibri"/>
                <a:cs typeface="Calibri"/>
              </a:rPr>
              <a:t>laws</a:t>
            </a:r>
            <a:endParaRPr sz="2500">
              <a:latin typeface="Calibri"/>
              <a:cs typeface="Calibri"/>
            </a:endParaRPr>
          </a:p>
          <a:p>
            <a:pPr marL="320040" marR="334645" indent="-307340">
              <a:lnSpc>
                <a:spcPct val="100000"/>
              </a:lnSpc>
              <a:spcBef>
                <a:spcPts val="1705"/>
              </a:spcBef>
              <a:buChar char="•"/>
              <a:tabLst>
                <a:tab pos="320040" algn="l"/>
                <a:tab pos="320675" algn="l"/>
              </a:tabLst>
            </a:pPr>
            <a:r>
              <a:rPr sz="2500" spc="-25" dirty="0">
                <a:latin typeface="Calibri"/>
                <a:cs typeface="Calibri"/>
              </a:rPr>
              <a:t>Merchant </a:t>
            </a:r>
            <a:r>
              <a:rPr sz="2500" spc="-20" dirty="0">
                <a:latin typeface="Calibri"/>
                <a:cs typeface="Calibri"/>
              </a:rPr>
              <a:t>education, </a:t>
            </a:r>
            <a:r>
              <a:rPr sz="2500" spc="-5" dirty="0">
                <a:latin typeface="Calibri"/>
                <a:cs typeface="Calibri"/>
              </a:rPr>
              <a:t>including </a:t>
            </a:r>
            <a:r>
              <a:rPr sz="2500" spc="-25" dirty="0">
                <a:latin typeface="Calibri"/>
                <a:cs typeface="Calibri"/>
              </a:rPr>
              <a:t>non‐enforcement  </a:t>
            </a:r>
            <a:r>
              <a:rPr sz="2500" spc="-20" dirty="0">
                <a:latin typeface="Calibri"/>
                <a:cs typeface="Calibri"/>
              </a:rPr>
              <a:t>compliance checks conducted by community  members to </a:t>
            </a:r>
            <a:r>
              <a:rPr sz="2500" spc="-15" dirty="0">
                <a:latin typeface="Calibri"/>
                <a:cs typeface="Calibri"/>
              </a:rPr>
              <a:t>warn </a:t>
            </a:r>
            <a:r>
              <a:rPr sz="2500" spc="-20" dirty="0">
                <a:latin typeface="Calibri"/>
                <a:cs typeface="Calibri"/>
              </a:rPr>
              <a:t>non-compliant merchants </a:t>
            </a:r>
            <a:r>
              <a:rPr sz="2500" spc="-5" dirty="0">
                <a:latin typeface="Calibri"/>
                <a:cs typeface="Calibri"/>
              </a:rPr>
              <a:t>about  </a:t>
            </a:r>
            <a:r>
              <a:rPr sz="2500" spc="-20" dirty="0">
                <a:latin typeface="Calibri"/>
                <a:cs typeface="Calibri"/>
              </a:rPr>
              <a:t>youth </a:t>
            </a:r>
            <a:r>
              <a:rPr sz="2500" spc="-5" dirty="0">
                <a:latin typeface="Calibri"/>
                <a:cs typeface="Calibri"/>
              </a:rPr>
              <a:t>access </a:t>
            </a:r>
            <a:r>
              <a:rPr sz="2500" spc="-20" dirty="0">
                <a:latin typeface="Calibri"/>
                <a:cs typeface="Calibri"/>
              </a:rPr>
              <a:t>laws </a:t>
            </a:r>
            <a:r>
              <a:rPr sz="2500" spc="-5" dirty="0">
                <a:latin typeface="Calibri"/>
                <a:cs typeface="Calibri"/>
              </a:rPr>
              <a:t>and </a:t>
            </a:r>
            <a:r>
              <a:rPr sz="2500" spc="-20" dirty="0">
                <a:latin typeface="Calibri"/>
                <a:cs typeface="Calibri"/>
              </a:rPr>
              <a:t>provide positive  </a:t>
            </a:r>
            <a:r>
              <a:rPr sz="2500" spc="-30" dirty="0">
                <a:latin typeface="Calibri"/>
                <a:cs typeface="Calibri"/>
              </a:rPr>
              <a:t>reinforcement </a:t>
            </a:r>
            <a:r>
              <a:rPr sz="2500" spc="-20" dirty="0">
                <a:latin typeface="Calibri"/>
                <a:cs typeface="Calibri"/>
              </a:rPr>
              <a:t>to compliant</a:t>
            </a:r>
            <a:r>
              <a:rPr sz="2500" spc="-35" dirty="0">
                <a:latin typeface="Calibri"/>
                <a:cs typeface="Calibri"/>
              </a:rPr>
              <a:t> </a:t>
            </a:r>
            <a:r>
              <a:rPr sz="2500" spc="-20" dirty="0">
                <a:latin typeface="Calibri"/>
                <a:cs typeface="Calibri"/>
              </a:rPr>
              <a:t>merchants</a:t>
            </a:r>
            <a:endParaRPr sz="2500">
              <a:latin typeface="Calibri"/>
              <a:cs typeface="Calibri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32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314578" rIns="0" bIns="0" rtlCol="0">
            <a:spAutoFit/>
          </a:bodyPr>
          <a:lstStyle/>
          <a:p>
            <a:pPr marL="1542415">
              <a:lnSpc>
                <a:spcPct val="100000"/>
              </a:lnSpc>
            </a:pPr>
            <a:r>
              <a:rPr sz="2900" spc="-20" dirty="0"/>
              <a:t>Practices </a:t>
            </a:r>
            <a:r>
              <a:rPr sz="2900" spc="-35" dirty="0"/>
              <a:t>for </a:t>
            </a:r>
            <a:r>
              <a:rPr sz="2900" spc="-20" dirty="0"/>
              <a:t>Reducing </a:t>
            </a:r>
            <a:r>
              <a:rPr sz="2900" dirty="0"/>
              <a:t>Access</a:t>
            </a:r>
            <a:r>
              <a:rPr sz="2900" spc="-155" dirty="0"/>
              <a:t> </a:t>
            </a:r>
            <a:r>
              <a:rPr sz="2900" spc="-25" dirty="0"/>
              <a:t>Reported</a:t>
            </a:r>
            <a:endParaRPr sz="2900"/>
          </a:p>
        </p:txBody>
      </p:sp>
      <p:sp>
        <p:nvSpPr>
          <p:cNvPr id="3" name="object 3"/>
          <p:cNvSpPr txBox="1"/>
          <p:nvPr/>
        </p:nvSpPr>
        <p:spPr>
          <a:xfrm>
            <a:off x="902614" y="2017521"/>
            <a:ext cx="6838950" cy="138874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20040" indent="-307340">
              <a:lnSpc>
                <a:spcPct val="100000"/>
              </a:lnSpc>
              <a:buChar char="•"/>
              <a:tabLst>
                <a:tab pos="320040" algn="l"/>
                <a:tab pos="320675" algn="l"/>
              </a:tabLst>
            </a:pPr>
            <a:r>
              <a:rPr sz="2500" spc="-10" dirty="0">
                <a:latin typeface="Calibri"/>
                <a:cs typeface="Calibri"/>
              </a:rPr>
              <a:t>Community </a:t>
            </a:r>
            <a:r>
              <a:rPr sz="2500" spc="-20" dirty="0">
                <a:latin typeface="Calibri"/>
                <a:cs typeface="Calibri"/>
              </a:rPr>
              <a:t>education </a:t>
            </a:r>
            <a:r>
              <a:rPr sz="2500" spc="-5" dirty="0">
                <a:latin typeface="Calibri"/>
                <a:cs typeface="Calibri"/>
              </a:rPr>
              <a:t>and </a:t>
            </a:r>
            <a:r>
              <a:rPr sz="2500" spc="-10" dirty="0">
                <a:latin typeface="Calibri"/>
                <a:cs typeface="Calibri"/>
              </a:rPr>
              <a:t>support</a:t>
            </a:r>
            <a:r>
              <a:rPr sz="2500" spc="-15" dirty="0">
                <a:latin typeface="Calibri"/>
                <a:cs typeface="Calibri"/>
              </a:rPr>
              <a:t> </a:t>
            </a:r>
            <a:r>
              <a:rPr sz="2500" spc="-20" dirty="0">
                <a:latin typeface="Calibri"/>
                <a:cs typeface="Calibri"/>
              </a:rPr>
              <a:t>through:</a:t>
            </a:r>
            <a:endParaRPr sz="2500">
              <a:latin typeface="Calibri"/>
              <a:cs typeface="Calibri"/>
            </a:endParaRPr>
          </a:p>
          <a:p>
            <a:pPr marL="678180" lvl="1" indent="-255904">
              <a:lnSpc>
                <a:spcPct val="100000"/>
              </a:lnSpc>
              <a:spcBef>
                <a:spcPts val="1105"/>
              </a:spcBef>
              <a:buSzPct val="78000"/>
              <a:buFont typeface="Courier New"/>
              <a:buChar char="o"/>
              <a:tabLst>
                <a:tab pos="678815" algn="l"/>
              </a:tabLst>
            </a:pPr>
            <a:r>
              <a:rPr sz="2500" spc="-5" dirty="0">
                <a:latin typeface="Calibri"/>
                <a:cs typeface="Calibri"/>
              </a:rPr>
              <a:t>Media‐led public </a:t>
            </a:r>
            <a:r>
              <a:rPr sz="2500" spc="-20" dirty="0">
                <a:latin typeface="Calibri"/>
                <a:cs typeface="Calibri"/>
              </a:rPr>
              <a:t>education</a:t>
            </a:r>
            <a:r>
              <a:rPr sz="2500" spc="-55" dirty="0">
                <a:latin typeface="Calibri"/>
                <a:cs typeface="Calibri"/>
              </a:rPr>
              <a:t> </a:t>
            </a:r>
            <a:r>
              <a:rPr sz="2500" spc="-5" dirty="0">
                <a:latin typeface="Calibri"/>
                <a:cs typeface="Calibri"/>
              </a:rPr>
              <a:t>campaigns</a:t>
            </a:r>
            <a:endParaRPr sz="2500">
              <a:latin typeface="Calibri"/>
              <a:cs typeface="Calibri"/>
            </a:endParaRPr>
          </a:p>
          <a:p>
            <a:pPr marL="678180" lvl="1" indent="-255904">
              <a:lnSpc>
                <a:spcPct val="100000"/>
              </a:lnSpc>
              <a:spcBef>
                <a:spcPts val="600"/>
              </a:spcBef>
              <a:buSzPct val="78000"/>
              <a:buFont typeface="Courier New"/>
              <a:buChar char="o"/>
              <a:tabLst>
                <a:tab pos="678815" algn="l"/>
              </a:tabLst>
            </a:pPr>
            <a:r>
              <a:rPr sz="2500" spc="-5" dirty="0">
                <a:latin typeface="Calibri"/>
                <a:cs typeface="Calibri"/>
              </a:rPr>
              <a:t>Support </a:t>
            </a:r>
            <a:r>
              <a:rPr sz="2500" spc="-40" dirty="0">
                <a:latin typeface="Calibri"/>
                <a:cs typeface="Calibri"/>
              </a:rPr>
              <a:t>for </a:t>
            </a:r>
            <a:r>
              <a:rPr sz="2500" spc="-20" dirty="0">
                <a:latin typeface="Calibri"/>
                <a:cs typeface="Calibri"/>
              </a:rPr>
              <a:t>community‐led </a:t>
            </a:r>
            <a:r>
              <a:rPr sz="2500" spc="-25" dirty="0">
                <a:latin typeface="Calibri"/>
                <a:cs typeface="Calibri"/>
              </a:rPr>
              <a:t>prevention</a:t>
            </a:r>
            <a:r>
              <a:rPr sz="2500" spc="80" dirty="0">
                <a:latin typeface="Calibri"/>
                <a:cs typeface="Calibri"/>
              </a:rPr>
              <a:t> </a:t>
            </a:r>
            <a:r>
              <a:rPr sz="2500" spc="-5" dirty="0">
                <a:latin typeface="Calibri"/>
                <a:cs typeface="Calibri"/>
              </a:rPr>
              <a:t>activities</a:t>
            </a:r>
            <a:endParaRPr sz="2500">
              <a:latin typeface="Calibri"/>
              <a:cs typeface="Calibri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33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2609214" y="534542"/>
            <a:ext cx="4171315" cy="10090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 indent="116839">
              <a:lnSpc>
                <a:spcPct val="100000"/>
              </a:lnSpc>
            </a:pPr>
            <a:r>
              <a:rPr sz="3200" spc="-35" dirty="0"/>
              <a:t>Integration </a:t>
            </a:r>
            <a:r>
              <a:rPr sz="3200" spc="-5" dirty="0"/>
              <a:t>of </a:t>
            </a:r>
            <a:r>
              <a:rPr sz="3200" spc="-20" dirty="0"/>
              <a:t>Synar </a:t>
            </a:r>
            <a:r>
              <a:rPr sz="3200" spc="-40" dirty="0"/>
              <a:t>Into  </a:t>
            </a:r>
            <a:r>
              <a:rPr sz="3200" spc="-35" dirty="0"/>
              <a:t>Overall Prevention</a:t>
            </a:r>
            <a:r>
              <a:rPr sz="3200" spc="-55" dirty="0"/>
              <a:t> </a:t>
            </a:r>
            <a:r>
              <a:rPr sz="3200" spc="-65" dirty="0"/>
              <a:t>Efforts</a:t>
            </a:r>
            <a:endParaRPr sz="3200"/>
          </a:p>
        </p:txBody>
      </p:sp>
      <p:sp>
        <p:nvSpPr>
          <p:cNvPr id="4" name="object 4"/>
          <p:cNvSpPr txBox="1"/>
          <p:nvPr/>
        </p:nvSpPr>
        <p:spPr>
          <a:xfrm>
            <a:off x="381000" y="1914904"/>
            <a:ext cx="8229599" cy="358303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20040" marR="5080" indent="-307340">
              <a:lnSpc>
                <a:spcPct val="100000"/>
              </a:lnSpc>
              <a:buSzPct val="108000"/>
              <a:buFont typeface="Arial"/>
              <a:buChar char="•"/>
              <a:tabLst>
                <a:tab pos="320040" algn="l"/>
                <a:tab pos="320675" algn="l"/>
                <a:tab pos="6002655" algn="l"/>
                <a:tab pos="6527165" algn="l"/>
              </a:tabLst>
            </a:pPr>
            <a:r>
              <a:rPr sz="2500" spc="-25" dirty="0">
                <a:latin typeface="Calibri"/>
                <a:cs typeface="Calibri"/>
              </a:rPr>
              <a:t>Require </a:t>
            </a:r>
            <a:r>
              <a:rPr sz="2500" spc="-15" dirty="0">
                <a:latin typeface="Calibri"/>
                <a:cs typeface="Calibri"/>
              </a:rPr>
              <a:t>OSAP‐funded </a:t>
            </a:r>
            <a:r>
              <a:rPr sz="2500" spc="-20" dirty="0" smtClean="0">
                <a:latin typeface="Calibri"/>
                <a:cs typeface="Calibri"/>
              </a:rPr>
              <a:t>sub‐recipients</a:t>
            </a:r>
            <a:r>
              <a:rPr lang="en-US" sz="2500" spc="-20" dirty="0" smtClean="0">
                <a:latin typeface="Calibri"/>
                <a:cs typeface="Calibri"/>
              </a:rPr>
              <a:t> (Providers)</a:t>
            </a:r>
            <a:r>
              <a:rPr sz="2500" spc="45" dirty="0" smtClean="0">
                <a:latin typeface="Calibri"/>
                <a:cs typeface="Calibri"/>
              </a:rPr>
              <a:t> </a:t>
            </a:r>
            <a:r>
              <a:rPr sz="2500" spc="-20" dirty="0">
                <a:latin typeface="Calibri"/>
                <a:cs typeface="Calibri"/>
              </a:rPr>
              <a:t>to</a:t>
            </a:r>
            <a:r>
              <a:rPr sz="2500" spc="-35" dirty="0">
                <a:latin typeface="Calibri"/>
                <a:cs typeface="Calibri"/>
              </a:rPr>
              <a:t> </a:t>
            </a:r>
            <a:r>
              <a:rPr sz="2500" spc="-20" dirty="0">
                <a:latin typeface="Calibri"/>
                <a:cs typeface="Calibri"/>
              </a:rPr>
              <a:t>conduct	</a:t>
            </a:r>
            <a:r>
              <a:rPr sz="2500" dirty="0">
                <a:latin typeface="Calibri"/>
                <a:cs typeface="Calibri"/>
              </a:rPr>
              <a:t>activities  </a:t>
            </a:r>
            <a:r>
              <a:rPr sz="2500" spc="-25" dirty="0">
                <a:latin typeface="Calibri"/>
                <a:cs typeface="Calibri"/>
              </a:rPr>
              <a:t>related </a:t>
            </a:r>
            <a:r>
              <a:rPr sz="2500" spc="-20" dirty="0">
                <a:latin typeface="Calibri"/>
                <a:cs typeface="Calibri"/>
              </a:rPr>
              <a:t>to reducing youth </a:t>
            </a:r>
            <a:r>
              <a:rPr sz="2500" spc="-5" dirty="0">
                <a:latin typeface="Calibri"/>
                <a:cs typeface="Calibri"/>
              </a:rPr>
              <a:t>access</a:t>
            </a:r>
            <a:r>
              <a:rPr sz="2500" dirty="0">
                <a:latin typeface="Calibri"/>
                <a:cs typeface="Calibri"/>
              </a:rPr>
              <a:t> </a:t>
            </a:r>
            <a:r>
              <a:rPr sz="2500" spc="-20" dirty="0">
                <a:latin typeface="Calibri"/>
                <a:cs typeface="Calibri"/>
              </a:rPr>
              <a:t>to</a:t>
            </a:r>
            <a:r>
              <a:rPr sz="2500" spc="-55" dirty="0">
                <a:latin typeface="Calibri"/>
                <a:cs typeface="Calibri"/>
              </a:rPr>
              <a:t> </a:t>
            </a:r>
            <a:r>
              <a:rPr sz="2500" spc="-20" dirty="0">
                <a:latin typeface="Calibri"/>
                <a:cs typeface="Calibri"/>
              </a:rPr>
              <a:t>tobacco	products,</a:t>
            </a:r>
            <a:r>
              <a:rPr sz="2500" spc="-70" dirty="0">
                <a:latin typeface="Calibri"/>
                <a:cs typeface="Calibri"/>
              </a:rPr>
              <a:t> </a:t>
            </a:r>
            <a:r>
              <a:rPr sz="2500" spc="-10" dirty="0">
                <a:latin typeface="Calibri"/>
                <a:cs typeface="Calibri"/>
              </a:rPr>
              <a:t>such  </a:t>
            </a:r>
            <a:r>
              <a:rPr sz="2500" spc="-5" dirty="0">
                <a:latin typeface="Calibri"/>
                <a:cs typeface="Calibri"/>
              </a:rPr>
              <a:t>as:</a:t>
            </a:r>
            <a:endParaRPr sz="2500" dirty="0">
              <a:latin typeface="Calibri"/>
              <a:cs typeface="Calibri"/>
            </a:endParaRPr>
          </a:p>
          <a:p>
            <a:pPr marL="678815" marR="285750" lvl="1" indent="-255904">
              <a:lnSpc>
                <a:spcPct val="100000"/>
              </a:lnSpc>
              <a:spcBef>
                <a:spcPts val="1320"/>
              </a:spcBef>
              <a:buFont typeface="Arial"/>
              <a:buChar char="–"/>
              <a:tabLst>
                <a:tab pos="679450" algn="l"/>
              </a:tabLst>
            </a:pPr>
            <a:r>
              <a:rPr sz="2200" spc="-5" dirty="0">
                <a:latin typeface="Calibri"/>
                <a:cs typeface="Calibri"/>
              </a:rPr>
              <a:t>Visiting each </a:t>
            </a:r>
            <a:r>
              <a:rPr sz="2200" spc="-25" dirty="0">
                <a:latin typeface="Calibri"/>
                <a:cs typeface="Calibri"/>
              </a:rPr>
              <a:t>tobacco retailer </a:t>
            </a:r>
            <a:r>
              <a:rPr sz="2200" spc="-5" dirty="0">
                <a:latin typeface="Calibri"/>
                <a:cs typeface="Calibri"/>
              </a:rPr>
              <a:t>in </a:t>
            </a:r>
            <a:r>
              <a:rPr sz="2200" spc="-10" dirty="0">
                <a:latin typeface="Calibri"/>
                <a:cs typeface="Calibri"/>
              </a:rPr>
              <a:t>their </a:t>
            </a:r>
            <a:r>
              <a:rPr sz="2200" spc="-25" dirty="0">
                <a:latin typeface="Calibri"/>
                <a:cs typeface="Calibri"/>
              </a:rPr>
              <a:t>geographic </a:t>
            </a:r>
            <a:r>
              <a:rPr sz="2200" spc="-20" dirty="0">
                <a:latin typeface="Calibri"/>
                <a:cs typeface="Calibri"/>
              </a:rPr>
              <a:t>area </a:t>
            </a:r>
            <a:r>
              <a:rPr sz="2200" spc="-25" dirty="0">
                <a:latin typeface="Calibri"/>
                <a:cs typeface="Calibri"/>
              </a:rPr>
              <a:t>at </a:t>
            </a:r>
            <a:r>
              <a:rPr sz="2200" spc="-20" dirty="0">
                <a:latin typeface="Calibri"/>
                <a:cs typeface="Calibri"/>
              </a:rPr>
              <a:t>least  </a:t>
            </a:r>
            <a:r>
              <a:rPr sz="2200" spc="-5" dirty="0">
                <a:latin typeface="Calibri"/>
                <a:cs typeface="Calibri"/>
              </a:rPr>
              <a:t>once a </a:t>
            </a:r>
            <a:r>
              <a:rPr sz="2200" spc="-20" dirty="0">
                <a:latin typeface="Calibri"/>
                <a:cs typeface="Calibri"/>
              </a:rPr>
              <a:t>year </a:t>
            </a:r>
            <a:r>
              <a:rPr sz="2200" spc="-25" dirty="0">
                <a:latin typeface="Calibri"/>
                <a:cs typeface="Calibri"/>
              </a:rPr>
              <a:t>to </a:t>
            </a:r>
            <a:r>
              <a:rPr sz="2200" spc="-20" dirty="0">
                <a:latin typeface="Calibri"/>
                <a:cs typeface="Calibri"/>
              </a:rPr>
              <a:t>provide </a:t>
            </a:r>
            <a:r>
              <a:rPr sz="2200" spc="-25" dirty="0">
                <a:latin typeface="Calibri"/>
                <a:cs typeface="Calibri"/>
              </a:rPr>
              <a:t>merchant</a:t>
            </a:r>
            <a:r>
              <a:rPr sz="2200" spc="40" dirty="0">
                <a:latin typeface="Calibri"/>
                <a:cs typeface="Calibri"/>
              </a:rPr>
              <a:t> </a:t>
            </a:r>
            <a:r>
              <a:rPr sz="2200" spc="-25" dirty="0" smtClean="0">
                <a:latin typeface="Calibri"/>
                <a:cs typeface="Calibri"/>
              </a:rPr>
              <a:t>education</a:t>
            </a:r>
            <a:r>
              <a:rPr lang="en-US" sz="2200" spc="-25" dirty="0" smtClean="0">
                <a:latin typeface="Calibri"/>
                <a:cs typeface="Calibri"/>
              </a:rPr>
              <a:t>. (Providers)</a:t>
            </a:r>
          </a:p>
          <a:p>
            <a:pPr marL="678815" marR="285750" lvl="1" indent="-255904">
              <a:lnSpc>
                <a:spcPct val="100000"/>
              </a:lnSpc>
              <a:spcBef>
                <a:spcPts val="1320"/>
              </a:spcBef>
              <a:buFont typeface="Arial"/>
              <a:buChar char="–"/>
              <a:tabLst>
                <a:tab pos="679450" algn="l"/>
              </a:tabLst>
            </a:pPr>
            <a:r>
              <a:rPr lang="en-US" sz="2200" spc="-25" dirty="0" smtClean="0">
                <a:latin typeface="Calibri"/>
                <a:cs typeface="Calibri"/>
              </a:rPr>
              <a:t>Providing trainings on request. (Providers)</a:t>
            </a:r>
            <a:endParaRPr sz="2200" dirty="0">
              <a:latin typeface="Calibri"/>
              <a:cs typeface="Calibri"/>
            </a:endParaRPr>
          </a:p>
          <a:p>
            <a:pPr marL="678815" lvl="1" indent="-255904">
              <a:lnSpc>
                <a:spcPct val="100000"/>
              </a:lnSpc>
              <a:spcBef>
                <a:spcPts val="505"/>
              </a:spcBef>
              <a:buFont typeface="Arial"/>
              <a:buChar char="–"/>
              <a:tabLst>
                <a:tab pos="679450" algn="l"/>
              </a:tabLst>
            </a:pPr>
            <a:r>
              <a:rPr lang="en-US" sz="2200" spc="-10" dirty="0">
                <a:latin typeface="Calibri"/>
                <a:cs typeface="Calibri"/>
              </a:rPr>
              <a:t> </a:t>
            </a:r>
            <a:r>
              <a:rPr lang="en-US" sz="2200" spc="-10" dirty="0" smtClean="0">
                <a:latin typeface="Calibri"/>
                <a:cs typeface="Calibri"/>
              </a:rPr>
              <a:t>Special Investigations Unit (NM State Police) c</a:t>
            </a:r>
            <a:r>
              <a:rPr sz="2200" spc="-10" dirty="0" smtClean="0">
                <a:latin typeface="Calibri"/>
                <a:cs typeface="Calibri"/>
              </a:rPr>
              <a:t>onduct</a:t>
            </a:r>
            <a:r>
              <a:rPr lang="en-US" sz="2200" spc="-10" dirty="0" smtClean="0">
                <a:latin typeface="Calibri"/>
                <a:cs typeface="Calibri"/>
              </a:rPr>
              <a:t>s SYNAR survey</a:t>
            </a:r>
            <a:r>
              <a:rPr sz="2200" spc="-25" dirty="0" smtClean="0">
                <a:latin typeface="Calibri"/>
                <a:cs typeface="Calibri"/>
              </a:rPr>
              <a:t> </a:t>
            </a:r>
            <a:r>
              <a:rPr sz="2200" spc="-10" dirty="0">
                <a:latin typeface="Calibri"/>
                <a:cs typeface="Calibri"/>
              </a:rPr>
              <a:t>compliance</a:t>
            </a:r>
            <a:r>
              <a:rPr sz="2200" spc="15" dirty="0">
                <a:latin typeface="Calibri"/>
                <a:cs typeface="Calibri"/>
              </a:rPr>
              <a:t> </a:t>
            </a:r>
            <a:r>
              <a:rPr sz="2200" spc="-25" dirty="0" smtClean="0">
                <a:latin typeface="Calibri"/>
                <a:cs typeface="Calibri"/>
              </a:rPr>
              <a:t>checks</a:t>
            </a:r>
            <a:r>
              <a:rPr lang="en-US" sz="2200" spc="-25" dirty="0">
                <a:latin typeface="Calibri"/>
                <a:cs typeface="Calibri"/>
              </a:rPr>
              <a:t> </a:t>
            </a:r>
            <a:r>
              <a:rPr lang="en-US" sz="2200" spc="-25" dirty="0" smtClean="0">
                <a:latin typeface="Calibri"/>
                <a:cs typeface="Calibri"/>
              </a:rPr>
              <a:t>and </a:t>
            </a:r>
            <a:r>
              <a:rPr sz="2200" spc="-30" dirty="0" smtClean="0">
                <a:latin typeface="Calibri"/>
                <a:cs typeface="Calibri"/>
              </a:rPr>
              <a:t>enforcement </a:t>
            </a:r>
            <a:r>
              <a:rPr sz="2200" spc="-5" dirty="0">
                <a:latin typeface="Calibri"/>
                <a:cs typeface="Calibri"/>
              </a:rPr>
              <a:t>inspections in</a:t>
            </a:r>
            <a:r>
              <a:rPr sz="2200" spc="75" dirty="0">
                <a:latin typeface="Calibri"/>
                <a:cs typeface="Calibri"/>
              </a:rPr>
              <a:t> </a:t>
            </a:r>
            <a:r>
              <a:rPr sz="2200" spc="-10" dirty="0">
                <a:latin typeface="Calibri"/>
                <a:cs typeface="Calibri"/>
              </a:rPr>
              <a:t>their</a:t>
            </a:r>
            <a:r>
              <a:rPr sz="2200" spc="35" dirty="0">
                <a:latin typeface="Calibri"/>
                <a:cs typeface="Calibri"/>
              </a:rPr>
              <a:t> </a:t>
            </a:r>
            <a:r>
              <a:rPr sz="2200" spc="-25" dirty="0" smtClean="0">
                <a:latin typeface="Calibri"/>
                <a:cs typeface="Calibri"/>
              </a:rPr>
              <a:t>geographi</a:t>
            </a:r>
            <a:r>
              <a:rPr lang="en-US" sz="2200" spc="-25" dirty="0" smtClean="0">
                <a:latin typeface="Calibri"/>
                <a:cs typeface="Calibri"/>
              </a:rPr>
              <a:t>c </a:t>
            </a:r>
            <a:r>
              <a:rPr sz="2200" spc="-20" dirty="0" smtClean="0">
                <a:latin typeface="Calibri"/>
                <a:cs typeface="Calibri"/>
              </a:rPr>
              <a:t>areas</a:t>
            </a:r>
            <a:r>
              <a:rPr lang="en-US" sz="2200" spc="-20" dirty="0" smtClean="0">
                <a:latin typeface="Calibri"/>
                <a:cs typeface="Calibri"/>
              </a:rPr>
              <a:t>.</a:t>
            </a:r>
            <a:endParaRPr sz="2200" dirty="0">
              <a:latin typeface="Calibri"/>
              <a:cs typeface="Calibri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34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315721" rIns="0" bIns="0" rtlCol="0">
            <a:spAutoFit/>
          </a:bodyPr>
          <a:lstStyle/>
          <a:p>
            <a:pPr marL="2279650">
              <a:lnSpc>
                <a:spcPct val="100000"/>
              </a:lnSpc>
            </a:pPr>
            <a:r>
              <a:rPr spc="-20" dirty="0"/>
              <a:t>SYNAR</a:t>
            </a:r>
            <a:r>
              <a:rPr spc="-85" dirty="0"/>
              <a:t> </a:t>
            </a:r>
            <a:r>
              <a:rPr spc="-25" dirty="0"/>
              <a:t>ACTIVITIES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1318005" y="1597405"/>
            <a:ext cx="6831330" cy="392937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812800">
              <a:lnSpc>
                <a:spcPct val="100000"/>
              </a:lnSpc>
            </a:pPr>
            <a:r>
              <a:rPr sz="3200" u="heavy" dirty="0">
                <a:latin typeface="Times New Roman"/>
                <a:cs typeface="Times New Roman"/>
              </a:rPr>
              <a:t>Specific to Merchant</a:t>
            </a:r>
            <a:r>
              <a:rPr sz="3200" u="heavy" spc="-145" dirty="0">
                <a:latin typeface="Times New Roman"/>
                <a:cs typeface="Times New Roman"/>
              </a:rPr>
              <a:t> </a:t>
            </a:r>
            <a:r>
              <a:rPr sz="3200" u="heavy" dirty="0">
                <a:latin typeface="Times New Roman"/>
                <a:cs typeface="Times New Roman"/>
              </a:rPr>
              <a:t>Education</a:t>
            </a:r>
            <a:endParaRPr sz="32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50"/>
              </a:spcBef>
            </a:pPr>
            <a:endParaRPr sz="2800">
              <a:latin typeface="Times New Roman"/>
              <a:cs typeface="Times New Roman"/>
            </a:endParaRPr>
          </a:p>
          <a:p>
            <a:pPr marL="320675" marR="5080" indent="-307975">
              <a:lnSpc>
                <a:spcPct val="80000"/>
              </a:lnSpc>
              <a:buFont typeface="Arial"/>
              <a:buChar char="•"/>
              <a:tabLst>
                <a:tab pos="320675" algn="l"/>
                <a:tab pos="321310" algn="l"/>
                <a:tab pos="694055" algn="l"/>
                <a:tab pos="1545590" algn="l"/>
                <a:tab pos="3658235" algn="l"/>
              </a:tabLst>
            </a:pPr>
            <a:r>
              <a:rPr sz="2200" dirty="0">
                <a:latin typeface="Times New Roman"/>
                <a:cs typeface="Times New Roman"/>
              </a:rPr>
              <a:t>Provide </a:t>
            </a:r>
            <a:r>
              <a:rPr sz="2200" spc="-5" dirty="0">
                <a:latin typeface="Times New Roman"/>
                <a:cs typeface="Times New Roman"/>
              </a:rPr>
              <a:t>merchant </a:t>
            </a:r>
            <a:r>
              <a:rPr sz="2200" dirty="0">
                <a:latin typeface="Times New Roman"/>
                <a:cs typeface="Times New Roman"/>
              </a:rPr>
              <a:t>education </a:t>
            </a:r>
            <a:r>
              <a:rPr sz="2200" spc="-5" dirty="0">
                <a:latin typeface="Times New Roman"/>
                <a:cs typeface="Times New Roman"/>
              </a:rPr>
              <a:t>to </a:t>
            </a:r>
            <a:r>
              <a:rPr sz="2200" dirty="0">
                <a:latin typeface="Times New Roman"/>
                <a:cs typeface="Times New Roman"/>
              </a:rPr>
              <a:t>assigned tobacco outlets  </a:t>
            </a:r>
            <a:r>
              <a:rPr sz="2200" spc="-5" dirty="0">
                <a:latin typeface="Times New Roman"/>
                <a:cs typeface="Times New Roman"/>
              </a:rPr>
              <a:t>within a 75-mile </a:t>
            </a:r>
            <a:r>
              <a:rPr sz="2200" dirty="0">
                <a:latin typeface="Times New Roman"/>
                <a:cs typeface="Times New Roman"/>
              </a:rPr>
              <a:t>radius of the geographic </a:t>
            </a:r>
            <a:r>
              <a:rPr sz="2200" spc="-5" dirty="0">
                <a:latin typeface="Times New Roman"/>
                <a:cs typeface="Times New Roman"/>
              </a:rPr>
              <a:t>area </a:t>
            </a:r>
            <a:r>
              <a:rPr sz="2200" dirty="0">
                <a:latin typeface="Times New Roman"/>
                <a:cs typeface="Times New Roman"/>
              </a:rPr>
              <a:t>for </a:t>
            </a:r>
            <a:r>
              <a:rPr sz="2200" spc="-5" dirty="0">
                <a:latin typeface="Times New Roman"/>
                <a:cs typeface="Times New Roman"/>
              </a:rPr>
              <a:t>a </a:t>
            </a:r>
            <a:r>
              <a:rPr sz="2200" dirty="0">
                <a:latin typeface="Times New Roman"/>
                <a:cs typeface="Times New Roman"/>
              </a:rPr>
              <a:t>total  of	one visit</a:t>
            </a:r>
            <a:r>
              <a:rPr sz="2200" spc="-40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per</a:t>
            </a:r>
            <a:r>
              <a:rPr sz="2200" spc="5" dirty="0">
                <a:latin typeface="Times New Roman"/>
                <a:cs typeface="Times New Roman"/>
              </a:rPr>
              <a:t> </a:t>
            </a:r>
            <a:r>
              <a:rPr sz="2200" spc="-5" dirty="0">
                <a:latin typeface="Times New Roman"/>
                <a:cs typeface="Times New Roman"/>
              </a:rPr>
              <a:t>merchant.	</a:t>
            </a:r>
            <a:r>
              <a:rPr sz="2200" dirty="0">
                <a:latin typeface="Times New Roman"/>
                <a:cs typeface="Times New Roman"/>
              </a:rPr>
              <a:t>100% of</a:t>
            </a:r>
            <a:r>
              <a:rPr sz="2200" spc="-50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the</a:t>
            </a:r>
            <a:r>
              <a:rPr sz="2200" spc="-114" dirty="0">
                <a:latin typeface="Times New Roman"/>
                <a:cs typeface="Times New Roman"/>
              </a:rPr>
              <a:t> </a:t>
            </a:r>
            <a:r>
              <a:rPr sz="2200" spc="-5" dirty="0">
                <a:latin typeface="Times New Roman"/>
                <a:cs typeface="Times New Roman"/>
              </a:rPr>
              <a:t>merchant  </a:t>
            </a:r>
            <a:r>
              <a:rPr sz="2200" dirty="0">
                <a:latin typeface="Times New Roman"/>
                <a:cs typeface="Times New Roman"/>
              </a:rPr>
              <a:t>education	</a:t>
            </a:r>
            <a:r>
              <a:rPr sz="2200" spc="-5" dirty="0">
                <a:latin typeface="Times New Roman"/>
                <a:cs typeface="Times New Roman"/>
              </a:rPr>
              <a:t>will be conducted </a:t>
            </a:r>
            <a:r>
              <a:rPr sz="2200" dirty="0">
                <a:latin typeface="Times New Roman"/>
                <a:cs typeface="Times New Roman"/>
              </a:rPr>
              <a:t>through </a:t>
            </a:r>
            <a:r>
              <a:rPr sz="2200" spc="-5" dirty="0">
                <a:latin typeface="Times New Roman"/>
                <a:cs typeface="Times New Roman"/>
              </a:rPr>
              <a:t>in-person</a:t>
            </a:r>
            <a:r>
              <a:rPr sz="2200" spc="-10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visits</a:t>
            </a:r>
            <a:r>
              <a:rPr sz="2200" spc="-45" dirty="0">
                <a:latin typeface="Times New Roman"/>
                <a:cs typeface="Times New Roman"/>
              </a:rPr>
              <a:t> </a:t>
            </a:r>
            <a:r>
              <a:rPr sz="2200" spc="-5" dirty="0">
                <a:latin typeface="Times New Roman"/>
                <a:cs typeface="Times New Roman"/>
              </a:rPr>
              <a:t>with  merchants.</a:t>
            </a:r>
            <a:endParaRPr sz="2200">
              <a:latin typeface="Times New Roman"/>
              <a:cs typeface="Times New Roman"/>
            </a:endParaRPr>
          </a:p>
          <a:p>
            <a:pPr marL="320675" marR="81915" indent="-307975">
              <a:lnSpc>
                <a:spcPct val="80000"/>
              </a:lnSpc>
              <a:spcBef>
                <a:spcPts val="500"/>
              </a:spcBef>
              <a:buFont typeface="Arial"/>
              <a:buChar char="•"/>
              <a:tabLst>
                <a:tab pos="320675" algn="l"/>
                <a:tab pos="321310" algn="l"/>
                <a:tab pos="1152525" algn="l"/>
                <a:tab pos="1283970" algn="l"/>
                <a:tab pos="1314450" algn="l"/>
              </a:tabLst>
            </a:pPr>
            <a:r>
              <a:rPr sz="2200" dirty="0">
                <a:latin typeface="Times New Roman"/>
                <a:cs typeface="Times New Roman"/>
              </a:rPr>
              <a:t>Provide </a:t>
            </a:r>
            <a:r>
              <a:rPr sz="2200" spc="-5" dirty="0">
                <a:latin typeface="Times New Roman"/>
                <a:cs typeface="Times New Roman"/>
              </a:rPr>
              <a:t>each </a:t>
            </a:r>
            <a:r>
              <a:rPr sz="2200" dirty="0">
                <a:latin typeface="Times New Roman"/>
                <a:cs typeface="Times New Roman"/>
              </a:rPr>
              <a:t>tobacco outlet </a:t>
            </a:r>
            <a:r>
              <a:rPr sz="2200" spc="-5" dirty="0">
                <a:latin typeface="Times New Roman"/>
                <a:cs typeface="Times New Roman"/>
              </a:rPr>
              <a:t>with BHSD/Office </a:t>
            </a:r>
            <a:r>
              <a:rPr sz="2200" dirty="0">
                <a:latin typeface="Times New Roman"/>
                <a:cs typeface="Times New Roman"/>
              </a:rPr>
              <a:t>of  Substance </a:t>
            </a:r>
            <a:r>
              <a:rPr sz="2200" spc="-5" dirty="0">
                <a:latin typeface="Times New Roman"/>
                <a:cs typeface="Times New Roman"/>
              </a:rPr>
              <a:t>Abuse Prevention- </a:t>
            </a:r>
            <a:r>
              <a:rPr sz="2200" dirty="0">
                <a:latin typeface="Times New Roman"/>
                <a:cs typeface="Times New Roman"/>
              </a:rPr>
              <a:t>approved </a:t>
            </a:r>
            <a:r>
              <a:rPr sz="2200" spc="-5" dirty="0">
                <a:latin typeface="Times New Roman"/>
                <a:cs typeface="Times New Roman"/>
              </a:rPr>
              <a:t>posters </a:t>
            </a:r>
            <a:r>
              <a:rPr sz="2200" dirty="0">
                <a:latin typeface="Times New Roman"/>
                <a:cs typeface="Times New Roman"/>
              </a:rPr>
              <a:t>and  signage		required to be posted by </a:t>
            </a:r>
            <a:r>
              <a:rPr sz="2200" spc="-5" dirty="0">
                <a:latin typeface="Times New Roman"/>
                <a:cs typeface="Times New Roman"/>
              </a:rPr>
              <a:t>New Mexico</a:t>
            </a:r>
            <a:r>
              <a:rPr sz="2200" spc="-80" dirty="0">
                <a:latin typeface="Times New Roman"/>
                <a:cs typeface="Times New Roman"/>
              </a:rPr>
              <a:t> </a:t>
            </a:r>
            <a:r>
              <a:rPr sz="2200" spc="-5" dirty="0">
                <a:latin typeface="Times New Roman"/>
                <a:cs typeface="Times New Roman"/>
              </a:rPr>
              <a:t>State</a:t>
            </a:r>
            <a:r>
              <a:rPr sz="2200" spc="-10" dirty="0">
                <a:latin typeface="Times New Roman"/>
                <a:cs typeface="Times New Roman"/>
              </a:rPr>
              <a:t> </a:t>
            </a:r>
            <a:r>
              <a:rPr sz="2200" spc="-5" dirty="0">
                <a:latin typeface="Times New Roman"/>
                <a:cs typeface="Times New Roman"/>
              </a:rPr>
              <a:t>law  </a:t>
            </a:r>
            <a:r>
              <a:rPr sz="2200" dirty="0">
                <a:latin typeface="Times New Roman"/>
                <a:cs typeface="Times New Roman"/>
              </a:rPr>
              <a:t>on</a:t>
            </a:r>
            <a:r>
              <a:rPr sz="2200" spc="-5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the	store </a:t>
            </a:r>
            <a:r>
              <a:rPr sz="2200" spc="-5" dirty="0">
                <a:latin typeface="Times New Roman"/>
                <a:cs typeface="Times New Roman"/>
              </a:rPr>
              <a:t>premises, and </a:t>
            </a:r>
            <a:r>
              <a:rPr sz="2200" dirty="0">
                <a:latin typeface="Times New Roman"/>
                <a:cs typeface="Times New Roman"/>
              </a:rPr>
              <a:t>other </a:t>
            </a:r>
            <a:r>
              <a:rPr sz="2200" spc="-5" dirty="0">
                <a:latin typeface="Times New Roman"/>
                <a:cs typeface="Times New Roman"/>
              </a:rPr>
              <a:t>resource</a:t>
            </a:r>
            <a:r>
              <a:rPr sz="2200" spc="60" dirty="0">
                <a:latin typeface="Times New Roman"/>
                <a:cs typeface="Times New Roman"/>
              </a:rPr>
              <a:t> </a:t>
            </a:r>
            <a:r>
              <a:rPr sz="2200" spc="-5" dirty="0">
                <a:latin typeface="Times New Roman"/>
                <a:cs typeface="Times New Roman"/>
              </a:rPr>
              <a:t>materials</a:t>
            </a:r>
            <a:r>
              <a:rPr sz="2200" spc="25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that </a:t>
            </a:r>
            <a:r>
              <a:rPr sz="2200" spc="-5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explain		the </a:t>
            </a:r>
            <a:r>
              <a:rPr sz="2200" spc="-5" dirty="0">
                <a:latin typeface="Times New Roman"/>
                <a:cs typeface="Times New Roman"/>
              </a:rPr>
              <a:t>law to all assigned merchants</a:t>
            </a:r>
            <a:r>
              <a:rPr sz="2200" spc="10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selling</a:t>
            </a:r>
            <a:r>
              <a:rPr sz="2200" spc="-5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tobacco </a:t>
            </a:r>
            <a:r>
              <a:rPr sz="2200" spc="-5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products.</a:t>
            </a:r>
            <a:endParaRPr sz="2200">
              <a:latin typeface="Times New Roman"/>
              <a:cs typeface="Times New Roman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35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88086" rIns="0" bIns="0" rtlCol="0">
            <a:spAutoFit/>
          </a:bodyPr>
          <a:lstStyle/>
          <a:p>
            <a:pPr marL="166370">
              <a:lnSpc>
                <a:spcPct val="100000"/>
              </a:lnSpc>
            </a:pPr>
            <a:r>
              <a:rPr spc="-5" dirty="0"/>
              <a:t>Objectives </a:t>
            </a:r>
            <a:r>
              <a:rPr spc="-40" dirty="0"/>
              <a:t>for </a:t>
            </a:r>
            <a:r>
              <a:rPr spc="-10" dirty="0"/>
              <a:t>Merchant</a:t>
            </a:r>
            <a:r>
              <a:rPr spc="5" dirty="0"/>
              <a:t> </a:t>
            </a:r>
            <a:r>
              <a:rPr spc="-15" dirty="0"/>
              <a:t>Education: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993444" y="1392173"/>
            <a:ext cx="6897370" cy="37649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54965" indent="-342265">
              <a:lnSpc>
                <a:spcPct val="100000"/>
              </a:lnSpc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200" spc="-15" dirty="0">
                <a:latin typeface="Calibri"/>
                <a:cs typeface="Calibri"/>
              </a:rPr>
              <a:t>After </a:t>
            </a:r>
            <a:r>
              <a:rPr sz="3200" dirty="0">
                <a:latin typeface="Calibri"/>
                <a:cs typeface="Calibri"/>
              </a:rPr>
              <a:t>a </a:t>
            </a:r>
            <a:r>
              <a:rPr sz="3200" spc="-10" dirty="0">
                <a:latin typeface="Calibri"/>
                <a:cs typeface="Calibri"/>
              </a:rPr>
              <a:t>merchant education</a:t>
            </a:r>
            <a:r>
              <a:rPr sz="3200" spc="10" dirty="0">
                <a:latin typeface="Calibri"/>
                <a:cs typeface="Calibri"/>
              </a:rPr>
              <a:t> </a:t>
            </a:r>
            <a:r>
              <a:rPr sz="3200" spc="-5" dirty="0">
                <a:latin typeface="Calibri"/>
                <a:cs typeface="Calibri"/>
              </a:rPr>
              <a:t>session,</a:t>
            </a:r>
            <a:endParaRPr sz="3200">
              <a:latin typeface="Calibri"/>
              <a:cs typeface="Calibri"/>
            </a:endParaRPr>
          </a:p>
          <a:p>
            <a:pPr marR="601980" algn="ctr">
              <a:lnSpc>
                <a:spcPct val="100000"/>
              </a:lnSpc>
            </a:pPr>
            <a:r>
              <a:rPr sz="3200" spc="-10" dirty="0">
                <a:latin typeface="Calibri"/>
                <a:cs typeface="Calibri"/>
              </a:rPr>
              <a:t>clerks/mangers </a:t>
            </a:r>
            <a:r>
              <a:rPr sz="3200" spc="-5" dirty="0">
                <a:latin typeface="Calibri"/>
                <a:cs typeface="Calibri"/>
              </a:rPr>
              <a:t>should </a:t>
            </a:r>
            <a:r>
              <a:rPr sz="3200" dirty="0">
                <a:latin typeface="Calibri"/>
                <a:cs typeface="Calibri"/>
              </a:rPr>
              <a:t>be able</a:t>
            </a:r>
            <a:r>
              <a:rPr sz="3200" spc="-35" dirty="0">
                <a:latin typeface="Calibri"/>
                <a:cs typeface="Calibri"/>
              </a:rPr>
              <a:t> </a:t>
            </a:r>
            <a:r>
              <a:rPr sz="3200" spc="-20" dirty="0">
                <a:latin typeface="Calibri"/>
                <a:cs typeface="Calibri"/>
              </a:rPr>
              <a:t>to:</a:t>
            </a:r>
            <a:endParaRPr sz="3200">
              <a:latin typeface="Calibri"/>
              <a:cs typeface="Calibri"/>
            </a:endParaRPr>
          </a:p>
          <a:p>
            <a:pPr marL="527685" marR="5080" indent="-514984">
              <a:lnSpc>
                <a:spcPct val="100000"/>
              </a:lnSpc>
              <a:spcBef>
                <a:spcPts val="765"/>
              </a:spcBef>
              <a:buAutoNum type="arabicPeriod"/>
              <a:tabLst>
                <a:tab pos="527685" algn="l"/>
                <a:tab pos="528320" algn="l"/>
              </a:tabLst>
            </a:pPr>
            <a:r>
              <a:rPr sz="3200" spc="-5" dirty="0">
                <a:latin typeface="Calibri"/>
                <a:cs typeface="Calibri"/>
              </a:rPr>
              <a:t>Explain </a:t>
            </a:r>
            <a:r>
              <a:rPr sz="3200" dirty="0">
                <a:latin typeface="Calibri"/>
                <a:cs typeface="Calibri"/>
              </a:rPr>
              <a:t>the </a:t>
            </a:r>
            <a:r>
              <a:rPr sz="3200" spc="-35" dirty="0">
                <a:latin typeface="Calibri"/>
                <a:cs typeface="Calibri"/>
              </a:rPr>
              <a:t>state </a:t>
            </a:r>
            <a:r>
              <a:rPr sz="3200" spc="-10" dirty="0">
                <a:latin typeface="Calibri"/>
                <a:cs typeface="Calibri"/>
              </a:rPr>
              <a:t>laws </a:t>
            </a:r>
            <a:r>
              <a:rPr sz="3200" spc="-20" dirty="0">
                <a:latin typeface="Calibri"/>
                <a:cs typeface="Calibri"/>
              </a:rPr>
              <a:t>regarding </a:t>
            </a:r>
            <a:r>
              <a:rPr sz="3200" spc="-5" dirty="0">
                <a:latin typeface="Calibri"/>
                <a:cs typeface="Calibri"/>
              </a:rPr>
              <a:t>selling  </a:t>
            </a:r>
            <a:r>
              <a:rPr sz="3200" spc="-15" dirty="0">
                <a:latin typeface="Calibri"/>
                <a:cs typeface="Calibri"/>
              </a:rPr>
              <a:t>tobacco</a:t>
            </a:r>
            <a:endParaRPr sz="3200">
              <a:latin typeface="Calibri"/>
              <a:cs typeface="Calibri"/>
            </a:endParaRPr>
          </a:p>
          <a:p>
            <a:pPr marL="527685" indent="-514984">
              <a:lnSpc>
                <a:spcPct val="100000"/>
              </a:lnSpc>
              <a:spcBef>
                <a:spcPts val="2785"/>
              </a:spcBef>
              <a:buAutoNum type="arabicPeriod"/>
              <a:tabLst>
                <a:tab pos="527685" algn="l"/>
                <a:tab pos="528320" algn="l"/>
              </a:tabLst>
            </a:pPr>
            <a:r>
              <a:rPr sz="3200" spc="-5" dirty="0">
                <a:latin typeface="Calibri"/>
                <a:cs typeface="Calibri"/>
              </a:rPr>
              <a:t>Explain how </a:t>
            </a:r>
            <a:r>
              <a:rPr sz="3200" spc="-25" dirty="0">
                <a:latin typeface="Calibri"/>
                <a:cs typeface="Calibri"/>
              </a:rPr>
              <a:t>to </a:t>
            </a:r>
            <a:r>
              <a:rPr sz="3200" spc="-10" dirty="0">
                <a:latin typeface="Calibri"/>
                <a:cs typeface="Calibri"/>
              </a:rPr>
              <a:t>properly </a:t>
            </a:r>
            <a:r>
              <a:rPr sz="3200" spc="-5" dirty="0">
                <a:latin typeface="Calibri"/>
                <a:cs typeface="Calibri"/>
              </a:rPr>
              <a:t>check</a:t>
            </a:r>
            <a:r>
              <a:rPr sz="3200" spc="30" dirty="0">
                <a:latin typeface="Calibri"/>
                <a:cs typeface="Calibri"/>
              </a:rPr>
              <a:t> </a:t>
            </a:r>
            <a:r>
              <a:rPr sz="3200" spc="-5" dirty="0">
                <a:latin typeface="Calibri"/>
                <a:cs typeface="Calibri"/>
              </a:rPr>
              <a:t>IDs</a:t>
            </a:r>
            <a:endParaRPr sz="3200">
              <a:latin typeface="Calibri"/>
              <a:cs typeface="Calibri"/>
            </a:endParaRPr>
          </a:p>
          <a:p>
            <a:pPr marL="527685" indent="-514984">
              <a:lnSpc>
                <a:spcPct val="100000"/>
              </a:lnSpc>
              <a:spcBef>
                <a:spcPts val="2785"/>
              </a:spcBef>
              <a:buAutoNum type="arabicPeriod"/>
              <a:tabLst>
                <a:tab pos="527685" algn="l"/>
                <a:tab pos="528320" algn="l"/>
              </a:tabLst>
            </a:pPr>
            <a:r>
              <a:rPr sz="3200" spc="-50" dirty="0">
                <a:latin typeface="Calibri"/>
                <a:cs typeface="Calibri"/>
              </a:rPr>
              <a:t>Tobacco </a:t>
            </a:r>
            <a:r>
              <a:rPr sz="3200" spc="-5" dirty="0">
                <a:latin typeface="Calibri"/>
                <a:cs typeface="Calibri"/>
              </a:rPr>
              <a:t>signs </a:t>
            </a:r>
            <a:r>
              <a:rPr sz="3200" spc="-15" dirty="0">
                <a:latin typeface="Calibri"/>
                <a:cs typeface="Calibri"/>
              </a:rPr>
              <a:t>are </a:t>
            </a:r>
            <a:r>
              <a:rPr sz="3200" spc="-10" dirty="0">
                <a:latin typeface="Calibri"/>
                <a:cs typeface="Calibri"/>
              </a:rPr>
              <a:t>properly</a:t>
            </a:r>
            <a:r>
              <a:rPr sz="3200" spc="70" dirty="0">
                <a:latin typeface="Calibri"/>
                <a:cs typeface="Calibri"/>
              </a:rPr>
              <a:t> </a:t>
            </a:r>
            <a:r>
              <a:rPr sz="3200" spc="-20" dirty="0">
                <a:latin typeface="Calibri"/>
                <a:cs typeface="Calibri"/>
              </a:rPr>
              <a:t>posted</a:t>
            </a:r>
            <a:endParaRPr sz="3200">
              <a:latin typeface="Calibri"/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36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290195" rIns="0" bIns="0" rtlCol="0">
            <a:spAutoFit/>
          </a:bodyPr>
          <a:lstStyle/>
          <a:p>
            <a:pPr marL="2506345">
              <a:lnSpc>
                <a:spcPct val="100000"/>
              </a:lnSpc>
            </a:pPr>
            <a:r>
              <a:rPr sz="3200" spc="-10" dirty="0"/>
              <a:t>Merchant</a:t>
            </a:r>
            <a:r>
              <a:rPr sz="3200" spc="-55" dirty="0"/>
              <a:t> </a:t>
            </a:r>
            <a:r>
              <a:rPr sz="3200" spc="-15" dirty="0"/>
              <a:t>Education</a:t>
            </a:r>
            <a:endParaRPr sz="3200"/>
          </a:p>
        </p:txBody>
      </p:sp>
      <p:sp>
        <p:nvSpPr>
          <p:cNvPr id="3" name="object 3"/>
          <p:cNvSpPr txBox="1"/>
          <p:nvPr/>
        </p:nvSpPr>
        <p:spPr>
          <a:xfrm>
            <a:off x="1069644" y="1177797"/>
            <a:ext cx="7338695" cy="269663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55600" marR="403225" indent="-342900">
              <a:lnSpc>
                <a:spcPct val="80000"/>
              </a:lnSpc>
              <a:buFont typeface="Arial" panose="020B0604020202020204" pitchFamily="34" charset="0"/>
              <a:buChar char="•"/>
              <a:tabLst>
                <a:tab pos="354965" algn="l"/>
                <a:tab pos="355600" algn="l"/>
              </a:tabLst>
            </a:pPr>
            <a:r>
              <a:rPr sz="2200" spc="-15" dirty="0">
                <a:latin typeface="Calibri"/>
                <a:cs typeface="Calibri"/>
              </a:rPr>
              <a:t>Information </a:t>
            </a:r>
            <a:r>
              <a:rPr sz="2200" spc="-10" dirty="0">
                <a:latin typeface="Calibri"/>
                <a:cs typeface="Calibri"/>
              </a:rPr>
              <a:t>provided </a:t>
            </a:r>
            <a:r>
              <a:rPr sz="2200" spc="-20" dirty="0">
                <a:latin typeface="Calibri"/>
                <a:cs typeface="Calibri"/>
              </a:rPr>
              <a:t>to </a:t>
            </a:r>
            <a:r>
              <a:rPr sz="2200" spc="-10" dirty="0">
                <a:latin typeface="Calibri"/>
                <a:cs typeface="Calibri"/>
              </a:rPr>
              <a:t>merchants </a:t>
            </a:r>
            <a:r>
              <a:rPr sz="2200" spc="-5" dirty="0">
                <a:latin typeface="Calibri"/>
                <a:cs typeface="Calibri"/>
              </a:rPr>
              <a:t>should include </a:t>
            </a:r>
            <a:r>
              <a:rPr sz="2200" spc="-10" dirty="0">
                <a:latin typeface="Calibri"/>
                <a:cs typeface="Calibri"/>
              </a:rPr>
              <a:t>Human  </a:t>
            </a:r>
            <a:r>
              <a:rPr sz="2200" spc="-5" dirty="0">
                <a:latin typeface="Calibri"/>
                <a:cs typeface="Calibri"/>
              </a:rPr>
              <a:t>Service Department</a:t>
            </a:r>
            <a:r>
              <a:rPr sz="2200" spc="-55" dirty="0">
                <a:latin typeface="Calibri"/>
                <a:cs typeface="Calibri"/>
              </a:rPr>
              <a:t> </a:t>
            </a:r>
            <a:r>
              <a:rPr sz="2200" spc="-10" dirty="0">
                <a:latin typeface="Calibri"/>
                <a:cs typeface="Calibri"/>
              </a:rPr>
              <a:t>approved:</a:t>
            </a:r>
            <a:endParaRPr sz="2200" dirty="0">
              <a:latin typeface="Calibri"/>
              <a:cs typeface="Calibri"/>
            </a:endParaRPr>
          </a:p>
          <a:p>
            <a:pPr marL="355600" indent="-342900">
              <a:lnSpc>
                <a:spcPct val="100000"/>
              </a:lnSpc>
              <a:buFont typeface="Arial" panose="020B0604020202020204" pitchFamily="34" charset="0"/>
              <a:buChar char="•"/>
              <a:tabLst>
                <a:tab pos="354965" algn="l"/>
                <a:tab pos="355600" algn="l"/>
              </a:tabLst>
            </a:pPr>
            <a:r>
              <a:rPr sz="2200" spc="-20" dirty="0" smtClean="0">
                <a:latin typeface="Calibri"/>
                <a:cs typeface="Calibri"/>
              </a:rPr>
              <a:t>Posters </a:t>
            </a:r>
            <a:r>
              <a:rPr sz="2200" spc="-5" dirty="0">
                <a:latin typeface="Calibri"/>
                <a:cs typeface="Calibri"/>
              </a:rPr>
              <a:t>and</a:t>
            </a:r>
            <a:r>
              <a:rPr sz="2200" spc="-55" dirty="0">
                <a:latin typeface="Calibri"/>
                <a:cs typeface="Calibri"/>
              </a:rPr>
              <a:t> </a:t>
            </a:r>
            <a:r>
              <a:rPr sz="2200" spc="-10" dirty="0">
                <a:latin typeface="Calibri"/>
                <a:cs typeface="Calibri"/>
              </a:rPr>
              <a:t>signage</a:t>
            </a:r>
            <a:endParaRPr sz="2200" dirty="0">
              <a:latin typeface="Calibri"/>
              <a:cs typeface="Calibri"/>
            </a:endParaRPr>
          </a:p>
          <a:p>
            <a:pPr marL="355600" marR="5080" indent="-342900">
              <a:lnSpc>
                <a:spcPct val="80000"/>
              </a:lnSpc>
              <a:spcBef>
                <a:spcPts val="525"/>
              </a:spcBef>
              <a:buFont typeface="Arial" panose="020B0604020202020204" pitchFamily="34" charset="0"/>
              <a:buChar char="•"/>
              <a:tabLst>
                <a:tab pos="354965" algn="l"/>
                <a:tab pos="355600" algn="l"/>
              </a:tabLst>
            </a:pPr>
            <a:r>
              <a:rPr sz="2200" spc="-10" dirty="0">
                <a:latin typeface="Calibri"/>
                <a:cs typeface="Calibri"/>
              </a:rPr>
              <a:t>Other resource materials </a:t>
            </a:r>
            <a:r>
              <a:rPr sz="2200" spc="-15" dirty="0">
                <a:latin typeface="Calibri"/>
                <a:cs typeface="Calibri"/>
              </a:rPr>
              <a:t>that </a:t>
            </a:r>
            <a:r>
              <a:rPr sz="2200" spc="-10" dirty="0">
                <a:latin typeface="Calibri"/>
                <a:cs typeface="Calibri"/>
              </a:rPr>
              <a:t>that </a:t>
            </a:r>
            <a:r>
              <a:rPr sz="2200" spc="-15" dirty="0">
                <a:latin typeface="Calibri"/>
                <a:cs typeface="Calibri"/>
              </a:rPr>
              <a:t>explain </a:t>
            </a:r>
            <a:r>
              <a:rPr sz="2200" spc="-5" dirty="0">
                <a:latin typeface="Calibri"/>
                <a:cs typeface="Calibri"/>
              </a:rPr>
              <a:t>the </a:t>
            </a:r>
            <a:r>
              <a:rPr sz="2200" spc="-10" dirty="0">
                <a:latin typeface="Calibri"/>
                <a:cs typeface="Calibri"/>
              </a:rPr>
              <a:t>New </a:t>
            </a:r>
            <a:r>
              <a:rPr sz="2200" spc="-20" dirty="0">
                <a:latin typeface="Calibri"/>
                <a:cs typeface="Calibri"/>
              </a:rPr>
              <a:t>Mexico  </a:t>
            </a:r>
            <a:r>
              <a:rPr sz="2200" spc="-40" dirty="0">
                <a:latin typeface="Calibri"/>
                <a:cs typeface="Calibri"/>
              </a:rPr>
              <a:t>Tobacco </a:t>
            </a:r>
            <a:r>
              <a:rPr sz="2200" spc="-10" dirty="0">
                <a:latin typeface="Calibri"/>
                <a:cs typeface="Calibri"/>
              </a:rPr>
              <a:t>Products Act laws, penalties </a:t>
            </a:r>
            <a:r>
              <a:rPr sz="2200" spc="-5" dirty="0">
                <a:latin typeface="Calibri"/>
                <a:cs typeface="Calibri"/>
              </a:rPr>
              <a:t>and </a:t>
            </a:r>
            <a:r>
              <a:rPr sz="2200" spc="-10" dirty="0">
                <a:latin typeface="Calibri"/>
                <a:cs typeface="Calibri"/>
              </a:rPr>
              <a:t>fines </a:t>
            </a:r>
            <a:r>
              <a:rPr sz="2200" spc="-20" dirty="0">
                <a:latin typeface="Calibri"/>
                <a:cs typeface="Calibri"/>
              </a:rPr>
              <a:t>for </a:t>
            </a:r>
            <a:r>
              <a:rPr sz="2200" spc="-10" dirty="0">
                <a:latin typeface="Calibri"/>
                <a:cs typeface="Calibri"/>
              </a:rPr>
              <a:t>illegal</a:t>
            </a:r>
            <a:r>
              <a:rPr sz="2200" spc="180" dirty="0">
                <a:latin typeface="Calibri"/>
                <a:cs typeface="Calibri"/>
              </a:rPr>
              <a:t> </a:t>
            </a:r>
            <a:r>
              <a:rPr sz="2200" spc="-5" dirty="0">
                <a:latin typeface="Calibri"/>
                <a:cs typeface="Calibri"/>
              </a:rPr>
              <a:t>sales</a:t>
            </a:r>
            <a:endParaRPr sz="2200" dirty="0">
              <a:latin typeface="Calibri"/>
              <a:cs typeface="Calibri"/>
            </a:endParaRPr>
          </a:p>
          <a:p>
            <a:pPr marL="355600" indent="-342900">
              <a:lnSpc>
                <a:spcPct val="100000"/>
              </a:lnSpc>
              <a:buFont typeface="Arial" panose="020B0604020202020204" pitchFamily="34" charset="0"/>
              <a:buChar char="•"/>
              <a:tabLst>
                <a:tab pos="354965" algn="l"/>
                <a:tab pos="355600" algn="l"/>
              </a:tabLst>
            </a:pPr>
            <a:r>
              <a:rPr sz="2200" spc="-5" dirty="0">
                <a:latin typeface="Calibri"/>
                <a:cs typeface="Calibri"/>
              </a:rPr>
              <a:t>Importance </a:t>
            </a:r>
            <a:r>
              <a:rPr sz="2200" dirty="0">
                <a:latin typeface="Calibri"/>
                <a:cs typeface="Calibri"/>
              </a:rPr>
              <a:t>of </a:t>
            </a:r>
            <a:r>
              <a:rPr sz="2200" spc="-5" dirty="0">
                <a:latin typeface="Calibri"/>
                <a:cs typeface="Calibri"/>
              </a:rPr>
              <a:t>asking </a:t>
            </a:r>
            <a:r>
              <a:rPr sz="2200" spc="-20" dirty="0">
                <a:latin typeface="Calibri"/>
                <a:cs typeface="Calibri"/>
              </a:rPr>
              <a:t>for </a:t>
            </a:r>
            <a:r>
              <a:rPr sz="2200" spc="-10" dirty="0">
                <a:latin typeface="Calibri"/>
                <a:cs typeface="Calibri"/>
              </a:rPr>
              <a:t>identification </a:t>
            </a:r>
            <a:r>
              <a:rPr sz="2200" spc="-5" dirty="0">
                <a:latin typeface="Calibri"/>
                <a:cs typeface="Calibri"/>
              </a:rPr>
              <a:t>on all </a:t>
            </a:r>
            <a:r>
              <a:rPr sz="2200" spc="-15" dirty="0">
                <a:latin typeface="Calibri"/>
                <a:cs typeface="Calibri"/>
              </a:rPr>
              <a:t>tobacco</a:t>
            </a:r>
            <a:r>
              <a:rPr sz="2200" spc="50" dirty="0">
                <a:latin typeface="Calibri"/>
                <a:cs typeface="Calibri"/>
              </a:rPr>
              <a:t> </a:t>
            </a:r>
            <a:r>
              <a:rPr sz="2200" spc="-5" dirty="0">
                <a:latin typeface="Calibri"/>
                <a:cs typeface="Calibri"/>
              </a:rPr>
              <a:t>sales.</a:t>
            </a:r>
            <a:endParaRPr sz="2200" dirty="0">
              <a:latin typeface="Calibri"/>
              <a:cs typeface="Calibri"/>
            </a:endParaRPr>
          </a:p>
          <a:p>
            <a:pPr marL="355600" marR="65405" indent="-342900" algn="just">
              <a:lnSpc>
                <a:spcPts val="2110"/>
              </a:lnSpc>
              <a:spcBef>
                <a:spcPts val="509"/>
              </a:spcBef>
              <a:buFont typeface="Arial" panose="020B0604020202020204" pitchFamily="34" charset="0"/>
              <a:buChar char="•"/>
              <a:tabLst>
                <a:tab pos="355600" algn="l"/>
              </a:tabLst>
            </a:pPr>
            <a:r>
              <a:rPr sz="2200" spc="-20" dirty="0">
                <a:latin typeface="Calibri"/>
                <a:cs typeface="Calibri"/>
              </a:rPr>
              <a:t>Always </a:t>
            </a:r>
            <a:r>
              <a:rPr sz="2200" spc="-25" dirty="0">
                <a:latin typeface="Calibri"/>
                <a:cs typeface="Calibri"/>
              </a:rPr>
              <a:t>keep </a:t>
            </a:r>
            <a:r>
              <a:rPr sz="2200" spc="-5" dirty="0">
                <a:latin typeface="Calibri"/>
                <a:cs typeface="Calibri"/>
              </a:rPr>
              <a:t>a </a:t>
            </a:r>
            <a:r>
              <a:rPr sz="2200" spc="-10" dirty="0">
                <a:latin typeface="Calibri"/>
                <a:cs typeface="Calibri"/>
              </a:rPr>
              <a:t>blank </a:t>
            </a:r>
            <a:r>
              <a:rPr sz="2200" spc="-15" dirty="0">
                <a:latin typeface="Calibri"/>
                <a:cs typeface="Calibri"/>
              </a:rPr>
              <a:t>merchant </a:t>
            </a:r>
            <a:r>
              <a:rPr sz="2200" spc="-10" dirty="0">
                <a:latin typeface="Calibri"/>
                <a:cs typeface="Calibri"/>
              </a:rPr>
              <a:t>education </a:t>
            </a:r>
            <a:r>
              <a:rPr sz="2200" spc="-15" dirty="0">
                <a:latin typeface="Calibri"/>
                <a:cs typeface="Calibri"/>
              </a:rPr>
              <a:t>form </a:t>
            </a:r>
            <a:r>
              <a:rPr sz="2200" spc="-5" dirty="0">
                <a:latin typeface="Calibri"/>
                <a:cs typeface="Calibri"/>
              </a:rPr>
              <a:t>on </a:t>
            </a:r>
            <a:r>
              <a:rPr sz="2200" spc="-10" dirty="0">
                <a:latin typeface="Calibri"/>
                <a:cs typeface="Calibri"/>
              </a:rPr>
              <a:t>hand </a:t>
            </a:r>
            <a:r>
              <a:rPr sz="2200" spc="-5" dirty="0">
                <a:latin typeface="Calibri"/>
                <a:cs typeface="Calibri"/>
              </a:rPr>
              <a:t>if </a:t>
            </a:r>
            <a:r>
              <a:rPr sz="2200" spc="-15" dirty="0">
                <a:latin typeface="Calibri"/>
                <a:cs typeface="Calibri"/>
              </a:rPr>
              <a:t>you  </a:t>
            </a:r>
            <a:r>
              <a:rPr sz="2200" spc="-5" dirty="0">
                <a:latin typeface="Calibri"/>
                <a:cs typeface="Calibri"/>
              </a:rPr>
              <a:t>should </a:t>
            </a:r>
            <a:r>
              <a:rPr sz="2200" spc="-10" dirty="0">
                <a:latin typeface="Calibri"/>
                <a:cs typeface="Calibri"/>
              </a:rPr>
              <a:t>need </a:t>
            </a:r>
            <a:r>
              <a:rPr sz="2200" spc="-5" dirty="0">
                <a:latin typeface="Calibri"/>
                <a:cs typeface="Calibri"/>
              </a:rPr>
              <a:t>it </a:t>
            </a:r>
            <a:r>
              <a:rPr sz="2200" spc="-20" dirty="0">
                <a:latin typeface="Calibri"/>
                <a:cs typeface="Calibri"/>
              </a:rPr>
              <a:t>for </a:t>
            </a:r>
            <a:r>
              <a:rPr sz="2200" spc="-5" dirty="0">
                <a:latin typeface="Calibri"/>
                <a:cs typeface="Calibri"/>
              </a:rPr>
              <a:t>a </a:t>
            </a:r>
            <a:r>
              <a:rPr sz="2200" spc="-15" dirty="0">
                <a:latin typeface="Calibri"/>
                <a:cs typeface="Calibri"/>
              </a:rPr>
              <a:t>merchant </a:t>
            </a:r>
            <a:r>
              <a:rPr sz="2200" spc="-5" dirty="0">
                <a:latin typeface="Calibri"/>
                <a:cs typeface="Calibri"/>
              </a:rPr>
              <a:t>who sells </a:t>
            </a:r>
            <a:r>
              <a:rPr sz="2200" spc="-15" dirty="0">
                <a:latin typeface="Calibri"/>
                <a:cs typeface="Calibri"/>
              </a:rPr>
              <a:t>tobacco </a:t>
            </a:r>
            <a:r>
              <a:rPr sz="2200" spc="-5" dirty="0">
                <a:latin typeface="Calibri"/>
                <a:cs typeface="Calibri"/>
              </a:rPr>
              <a:t>in </a:t>
            </a:r>
            <a:r>
              <a:rPr sz="2200" spc="-10" dirty="0">
                <a:latin typeface="Calibri"/>
                <a:cs typeface="Calibri"/>
              </a:rPr>
              <a:t>your area  but was not </a:t>
            </a:r>
            <a:r>
              <a:rPr sz="2200" spc="-5" dirty="0">
                <a:latin typeface="Calibri"/>
                <a:cs typeface="Calibri"/>
              </a:rPr>
              <a:t>included in </a:t>
            </a:r>
            <a:r>
              <a:rPr sz="2200" spc="-10" dirty="0">
                <a:latin typeface="Calibri"/>
                <a:cs typeface="Calibri"/>
              </a:rPr>
              <a:t>your</a:t>
            </a:r>
            <a:r>
              <a:rPr sz="2200" spc="-20" dirty="0">
                <a:latin typeface="Calibri"/>
                <a:cs typeface="Calibri"/>
              </a:rPr>
              <a:t> </a:t>
            </a:r>
            <a:r>
              <a:rPr sz="2200" spc="-5" dirty="0">
                <a:latin typeface="Calibri"/>
                <a:cs typeface="Calibri"/>
              </a:rPr>
              <a:t>assignments.</a:t>
            </a:r>
            <a:endParaRPr sz="2200" dirty="0">
              <a:latin typeface="Calibri"/>
              <a:cs typeface="Calibri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1069644" y="4750689"/>
            <a:ext cx="83185" cy="20955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300" spc="-5" dirty="0">
                <a:latin typeface="Arial"/>
                <a:cs typeface="Arial"/>
              </a:rPr>
              <a:t>•</a:t>
            </a:r>
            <a:endParaRPr sz="1300">
              <a:latin typeface="Arial"/>
              <a:cs typeface="Arial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1983994" y="4661789"/>
            <a:ext cx="4977765" cy="100139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000" b="1" dirty="0">
                <a:latin typeface="Calibri"/>
                <a:cs typeface="Calibri"/>
              </a:rPr>
              <a:t>The HSD </a:t>
            </a:r>
            <a:r>
              <a:rPr sz="2000" b="1" spc="-5" dirty="0">
                <a:latin typeface="Calibri"/>
                <a:cs typeface="Calibri"/>
              </a:rPr>
              <a:t>approved </a:t>
            </a:r>
            <a:r>
              <a:rPr sz="2000" b="1" spc="-10" dirty="0">
                <a:latin typeface="Calibri"/>
                <a:cs typeface="Calibri"/>
              </a:rPr>
              <a:t>materials </a:t>
            </a:r>
            <a:r>
              <a:rPr sz="2000" b="1" spc="-15" dirty="0">
                <a:latin typeface="Calibri"/>
                <a:cs typeface="Calibri"/>
              </a:rPr>
              <a:t>are </a:t>
            </a:r>
            <a:r>
              <a:rPr sz="2000" b="1" spc="-10" dirty="0">
                <a:latin typeface="Calibri"/>
                <a:cs typeface="Calibri"/>
              </a:rPr>
              <a:t>required </a:t>
            </a:r>
            <a:r>
              <a:rPr sz="2000" b="1" spc="-15" dirty="0">
                <a:latin typeface="Calibri"/>
                <a:cs typeface="Calibri"/>
              </a:rPr>
              <a:t>to</a:t>
            </a:r>
            <a:r>
              <a:rPr sz="2000" b="1" spc="-10" dirty="0">
                <a:latin typeface="Calibri"/>
                <a:cs typeface="Calibri"/>
              </a:rPr>
              <a:t> </a:t>
            </a:r>
            <a:r>
              <a:rPr sz="2000" b="1" dirty="0">
                <a:latin typeface="Calibri"/>
                <a:cs typeface="Calibri"/>
              </a:rPr>
              <a:t>be</a:t>
            </a:r>
            <a:endParaRPr sz="20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240"/>
              </a:spcBef>
            </a:pPr>
            <a:r>
              <a:rPr sz="2000" b="1" spc="-10" dirty="0">
                <a:latin typeface="Calibri"/>
                <a:cs typeface="Calibri"/>
              </a:rPr>
              <a:t>posted </a:t>
            </a:r>
            <a:r>
              <a:rPr sz="2000" b="1" spc="-5" dirty="0">
                <a:latin typeface="Calibri"/>
                <a:cs typeface="Calibri"/>
              </a:rPr>
              <a:t>visibly by tobacco</a:t>
            </a:r>
            <a:r>
              <a:rPr sz="2000" b="1" spc="-50" dirty="0">
                <a:latin typeface="Calibri"/>
                <a:cs typeface="Calibri"/>
              </a:rPr>
              <a:t> </a:t>
            </a:r>
            <a:r>
              <a:rPr sz="2000" b="1" spc="-5" dirty="0">
                <a:latin typeface="Calibri"/>
                <a:cs typeface="Calibri"/>
              </a:rPr>
              <a:t>products</a:t>
            </a:r>
            <a:endParaRPr sz="20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240"/>
              </a:spcBef>
            </a:pPr>
            <a:r>
              <a:rPr sz="2000" b="1" spc="-5" dirty="0">
                <a:latin typeface="Calibri"/>
                <a:cs typeface="Calibri"/>
              </a:rPr>
              <a:t>according </a:t>
            </a:r>
            <a:r>
              <a:rPr sz="2000" b="1" spc="-15" dirty="0">
                <a:latin typeface="Calibri"/>
                <a:cs typeface="Calibri"/>
              </a:rPr>
              <a:t>to </a:t>
            </a:r>
            <a:r>
              <a:rPr sz="2000" b="1" spc="-5" dirty="0">
                <a:latin typeface="Calibri"/>
                <a:cs typeface="Calibri"/>
              </a:rPr>
              <a:t>New </a:t>
            </a:r>
            <a:r>
              <a:rPr sz="2000" b="1" spc="-10" dirty="0">
                <a:latin typeface="Calibri"/>
                <a:cs typeface="Calibri"/>
              </a:rPr>
              <a:t>Mexico </a:t>
            </a:r>
            <a:r>
              <a:rPr sz="2000" b="1" spc="-15" dirty="0">
                <a:latin typeface="Calibri"/>
                <a:cs typeface="Calibri"/>
              </a:rPr>
              <a:t>State</a:t>
            </a:r>
            <a:r>
              <a:rPr sz="2000" b="1" spc="-60" dirty="0">
                <a:latin typeface="Calibri"/>
                <a:cs typeface="Calibri"/>
              </a:rPr>
              <a:t> </a:t>
            </a:r>
            <a:r>
              <a:rPr sz="2000" b="1" spc="-35" dirty="0">
                <a:latin typeface="Calibri"/>
                <a:cs typeface="Calibri"/>
              </a:rPr>
              <a:t>Law.</a:t>
            </a:r>
            <a:endParaRPr sz="2000">
              <a:latin typeface="Calibri"/>
              <a:cs typeface="Calibri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37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290195" rIns="0" bIns="0" rtlCol="0">
            <a:spAutoFit/>
          </a:bodyPr>
          <a:lstStyle/>
          <a:p>
            <a:pPr marL="2902585">
              <a:lnSpc>
                <a:spcPct val="100000"/>
              </a:lnSpc>
            </a:pPr>
            <a:r>
              <a:rPr sz="3200" spc="-10" dirty="0"/>
              <a:t>Merchant</a:t>
            </a:r>
            <a:r>
              <a:rPr sz="3200" spc="-75" dirty="0"/>
              <a:t> </a:t>
            </a:r>
            <a:r>
              <a:rPr sz="3200" spc="-60" dirty="0"/>
              <a:t>Tools</a:t>
            </a:r>
            <a:endParaRPr sz="3200"/>
          </a:p>
        </p:txBody>
      </p:sp>
      <p:sp>
        <p:nvSpPr>
          <p:cNvPr id="3" name="object 3"/>
          <p:cNvSpPr txBox="1"/>
          <p:nvPr/>
        </p:nvSpPr>
        <p:spPr>
          <a:xfrm>
            <a:off x="916939" y="913129"/>
            <a:ext cx="6228715" cy="37719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400" u="heavy" dirty="0">
                <a:latin typeface="Times New Roman"/>
                <a:cs typeface="Times New Roman"/>
              </a:rPr>
              <a:t>Information provided to </a:t>
            </a:r>
            <a:r>
              <a:rPr sz="2400" u="heavy" spc="-5" dirty="0">
                <a:latin typeface="Times New Roman"/>
                <a:cs typeface="Times New Roman"/>
              </a:rPr>
              <a:t>merchants should</a:t>
            </a:r>
            <a:r>
              <a:rPr sz="2400" u="heavy" spc="-15" dirty="0">
                <a:latin typeface="Times New Roman"/>
                <a:cs typeface="Times New Roman"/>
              </a:rPr>
              <a:t> </a:t>
            </a:r>
            <a:r>
              <a:rPr sz="2400" u="heavy" spc="-10" dirty="0">
                <a:latin typeface="Times New Roman"/>
                <a:cs typeface="Times New Roman"/>
              </a:rPr>
              <a:t>include</a:t>
            </a:r>
            <a:r>
              <a:rPr sz="2400" spc="-10" dirty="0">
                <a:latin typeface="Times New Roman"/>
                <a:cs typeface="Times New Roman"/>
              </a:rPr>
              <a:t>:</a:t>
            </a:r>
            <a:endParaRPr sz="24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916939" y="1357121"/>
            <a:ext cx="7238365" cy="318897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55600" marR="1236345" indent="-342900">
              <a:lnSpc>
                <a:spcPts val="2590"/>
              </a:lnSpc>
              <a:buFont typeface="Wingdings"/>
              <a:buChar char=""/>
              <a:tabLst>
                <a:tab pos="355600" algn="l"/>
                <a:tab pos="356235" algn="l"/>
              </a:tabLst>
            </a:pPr>
            <a:r>
              <a:rPr sz="2400" dirty="0">
                <a:latin typeface="Times New Roman"/>
                <a:cs typeface="Times New Roman"/>
              </a:rPr>
              <a:t>Information regarding the </a:t>
            </a:r>
            <a:r>
              <a:rPr sz="2400" spc="-5" dirty="0">
                <a:latin typeface="Times New Roman"/>
                <a:cs typeface="Times New Roman"/>
              </a:rPr>
              <a:t>State's </a:t>
            </a:r>
            <a:r>
              <a:rPr sz="2400" dirty="0">
                <a:latin typeface="Times New Roman"/>
                <a:cs typeface="Times New Roman"/>
              </a:rPr>
              <a:t>(and local,</a:t>
            </a:r>
            <a:r>
              <a:rPr sz="2400" spc="-7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if  applicable) youth access</a:t>
            </a:r>
            <a:r>
              <a:rPr sz="2400" spc="-10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laws;</a:t>
            </a:r>
            <a:endParaRPr sz="24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250"/>
              </a:spcBef>
              <a:buFont typeface="Arial"/>
              <a:buChar char="•"/>
              <a:tabLst>
                <a:tab pos="355600" algn="l"/>
                <a:tab pos="356235" algn="l"/>
              </a:tabLst>
            </a:pPr>
            <a:r>
              <a:rPr sz="2400" spc="-5" dirty="0">
                <a:latin typeface="Times New Roman"/>
                <a:cs typeface="Times New Roman"/>
              </a:rPr>
              <a:t>Product</a:t>
            </a:r>
            <a:r>
              <a:rPr sz="2400" spc="-4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definitions;</a:t>
            </a:r>
            <a:endParaRPr sz="2400">
              <a:latin typeface="Times New Roman"/>
              <a:cs typeface="Times New Roman"/>
            </a:endParaRPr>
          </a:p>
          <a:p>
            <a:pPr marL="355600" marR="5080" indent="-342900" algn="just">
              <a:lnSpc>
                <a:spcPts val="2590"/>
              </a:lnSpc>
              <a:spcBef>
                <a:spcPts val="615"/>
              </a:spcBef>
              <a:buFont typeface="Wingdings"/>
              <a:buChar char=""/>
              <a:tabLst>
                <a:tab pos="356235" algn="l"/>
              </a:tabLst>
            </a:pPr>
            <a:r>
              <a:rPr sz="2400" spc="-20" dirty="0">
                <a:latin typeface="Times New Roman"/>
                <a:cs typeface="Times New Roman"/>
              </a:rPr>
              <a:t>Tips </a:t>
            </a:r>
            <a:r>
              <a:rPr sz="2400" spc="-5" dirty="0">
                <a:latin typeface="Times New Roman"/>
                <a:cs typeface="Times New Roman"/>
              </a:rPr>
              <a:t>for </a:t>
            </a:r>
            <a:r>
              <a:rPr sz="2400" dirty="0">
                <a:latin typeface="Times New Roman"/>
                <a:cs typeface="Times New Roman"/>
              </a:rPr>
              <a:t>retailers on how to ask for proof of age, how to  recognize fake identification cards, how to refuse a</a:t>
            </a:r>
            <a:r>
              <a:rPr sz="2400" spc="-114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sale;  and</a:t>
            </a:r>
            <a:endParaRPr sz="2400">
              <a:latin typeface="Times New Roman"/>
              <a:cs typeface="Times New Roman"/>
            </a:endParaRPr>
          </a:p>
          <a:p>
            <a:pPr marL="355600" marR="325755" indent="-342900" algn="just">
              <a:lnSpc>
                <a:spcPts val="2590"/>
              </a:lnSpc>
              <a:spcBef>
                <a:spcPts val="580"/>
              </a:spcBef>
              <a:buFont typeface="Wingdings"/>
              <a:buChar char=""/>
              <a:tabLst>
                <a:tab pos="356235" algn="l"/>
              </a:tabLst>
            </a:pPr>
            <a:r>
              <a:rPr sz="2400" dirty="0">
                <a:latin typeface="Times New Roman"/>
                <a:cs typeface="Times New Roman"/>
              </a:rPr>
              <a:t>Details of the consequences of </a:t>
            </a:r>
            <a:r>
              <a:rPr sz="2400" spc="-5" dirty="0">
                <a:latin typeface="Times New Roman"/>
                <a:cs typeface="Times New Roman"/>
              </a:rPr>
              <a:t>making </a:t>
            </a:r>
            <a:r>
              <a:rPr sz="2400" dirty="0">
                <a:latin typeface="Times New Roman"/>
                <a:cs typeface="Times New Roman"/>
              </a:rPr>
              <a:t>an illegal</a:t>
            </a:r>
            <a:r>
              <a:rPr sz="2400" spc="-8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sale,  including </a:t>
            </a:r>
            <a:r>
              <a:rPr sz="2400" spc="-5" dirty="0">
                <a:latin typeface="Times New Roman"/>
                <a:cs typeface="Times New Roman"/>
              </a:rPr>
              <a:t>who </a:t>
            </a:r>
            <a:r>
              <a:rPr sz="2400" dirty="0">
                <a:latin typeface="Times New Roman"/>
                <a:cs typeface="Times New Roman"/>
              </a:rPr>
              <a:t>is penalized (licensee, clerk, both) and  the penalty structure for</a:t>
            </a:r>
            <a:r>
              <a:rPr sz="2400" spc="-9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violations.</a:t>
            </a:r>
            <a:endParaRPr sz="2400">
              <a:latin typeface="Times New Roman"/>
              <a:cs typeface="Times New Roman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38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290195" rIns="0" bIns="0" rtlCol="0">
            <a:spAutoFit/>
          </a:bodyPr>
          <a:lstStyle/>
          <a:p>
            <a:pPr marL="1986280">
              <a:lnSpc>
                <a:spcPts val="3690"/>
              </a:lnSpc>
            </a:pPr>
            <a:r>
              <a:rPr sz="3200" spc="-5" dirty="0"/>
              <a:t>Useful </a:t>
            </a:r>
            <a:r>
              <a:rPr sz="3200" spc="-10" dirty="0"/>
              <a:t>tools </a:t>
            </a:r>
            <a:r>
              <a:rPr sz="3200" spc="-25" dirty="0"/>
              <a:t>for</a:t>
            </a:r>
            <a:r>
              <a:rPr sz="3200" spc="-50" dirty="0"/>
              <a:t> </a:t>
            </a:r>
            <a:r>
              <a:rPr sz="3200" spc="-10" dirty="0"/>
              <a:t>Merchants</a:t>
            </a:r>
            <a:endParaRPr sz="3200"/>
          </a:p>
        </p:txBody>
      </p:sp>
      <p:sp>
        <p:nvSpPr>
          <p:cNvPr id="3" name="object 3"/>
          <p:cNvSpPr txBox="1"/>
          <p:nvPr/>
        </p:nvSpPr>
        <p:spPr>
          <a:xfrm>
            <a:off x="993444" y="1046162"/>
            <a:ext cx="7207884" cy="33020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54965" indent="-342265">
              <a:lnSpc>
                <a:spcPts val="2730"/>
              </a:lnSpc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400" spc="-5" dirty="0">
                <a:latin typeface="Calibri"/>
                <a:cs typeface="Calibri"/>
              </a:rPr>
              <a:t>Issue </a:t>
            </a:r>
            <a:r>
              <a:rPr sz="2400" dirty="0">
                <a:latin typeface="Calibri"/>
                <a:cs typeface="Calibri"/>
              </a:rPr>
              <a:t>a </a:t>
            </a:r>
            <a:r>
              <a:rPr sz="2400" spc="-20" dirty="0">
                <a:latin typeface="Calibri"/>
                <a:cs typeface="Calibri"/>
              </a:rPr>
              <a:t>store- </a:t>
            </a:r>
            <a:r>
              <a:rPr sz="2400" spc="-5" dirty="0">
                <a:latin typeface="Calibri"/>
                <a:cs typeface="Calibri"/>
              </a:rPr>
              <a:t>or </a:t>
            </a:r>
            <a:r>
              <a:rPr sz="2400" spc="-10" dirty="0">
                <a:latin typeface="Calibri"/>
                <a:cs typeface="Calibri"/>
              </a:rPr>
              <a:t>company-wide</a:t>
            </a:r>
            <a:r>
              <a:rPr sz="2400" spc="-15" dirty="0">
                <a:latin typeface="Calibri"/>
                <a:cs typeface="Calibri"/>
              </a:rPr>
              <a:t> </a:t>
            </a:r>
            <a:r>
              <a:rPr sz="2400" spc="-10" dirty="0">
                <a:latin typeface="Calibri"/>
                <a:cs typeface="Calibri"/>
              </a:rPr>
              <a:t>directive</a:t>
            </a:r>
            <a:endParaRPr sz="2400">
              <a:latin typeface="Calibri"/>
              <a:cs typeface="Calibri"/>
            </a:endParaRPr>
          </a:p>
          <a:p>
            <a:pPr marL="756285" marR="389255" lvl="1" indent="-287020">
              <a:lnSpc>
                <a:spcPct val="80000"/>
              </a:lnSpc>
              <a:spcBef>
                <a:spcPts val="575"/>
              </a:spcBef>
              <a:buFont typeface="Arial"/>
              <a:buChar char="•"/>
              <a:tabLst>
                <a:tab pos="756285" algn="l"/>
                <a:tab pos="756920" algn="l"/>
              </a:tabLst>
            </a:pPr>
            <a:r>
              <a:rPr sz="2400" dirty="0">
                <a:latin typeface="Calibri"/>
                <a:cs typeface="Calibri"/>
              </a:rPr>
              <a:t>Alert </a:t>
            </a:r>
            <a:r>
              <a:rPr sz="2400" spc="-10" dirty="0">
                <a:latin typeface="Calibri"/>
                <a:cs typeface="Calibri"/>
              </a:rPr>
              <a:t>your managers </a:t>
            </a:r>
            <a:r>
              <a:rPr sz="2400" dirty="0">
                <a:latin typeface="Calibri"/>
                <a:cs typeface="Calibri"/>
              </a:rPr>
              <a:t>and </a:t>
            </a:r>
            <a:r>
              <a:rPr sz="2400" spc="-5" dirty="0">
                <a:latin typeface="Calibri"/>
                <a:cs typeface="Calibri"/>
              </a:rPr>
              <a:t>employees </a:t>
            </a:r>
            <a:r>
              <a:rPr sz="2400" spc="-10" dirty="0">
                <a:latin typeface="Calibri"/>
                <a:cs typeface="Calibri"/>
              </a:rPr>
              <a:t>that </a:t>
            </a:r>
            <a:r>
              <a:rPr sz="2400" dirty="0">
                <a:latin typeface="Calibri"/>
                <a:cs typeface="Calibri"/>
              </a:rPr>
              <a:t>their  </a:t>
            </a:r>
            <a:r>
              <a:rPr sz="2400" spc="-15" dirty="0">
                <a:latin typeface="Calibri"/>
                <a:cs typeface="Calibri"/>
              </a:rPr>
              <a:t>company </a:t>
            </a:r>
            <a:r>
              <a:rPr sz="2400" dirty="0">
                <a:latin typeface="Calibri"/>
                <a:cs typeface="Calibri"/>
              </a:rPr>
              <a:t>will </a:t>
            </a:r>
            <a:r>
              <a:rPr sz="2400" spc="-5" dirty="0">
                <a:latin typeface="Calibri"/>
                <a:cs typeface="Calibri"/>
              </a:rPr>
              <a:t>not sell </a:t>
            </a:r>
            <a:r>
              <a:rPr sz="2400" spc="-10" dirty="0">
                <a:latin typeface="Calibri"/>
                <a:cs typeface="Calibri"/>
              </a:rPr>
              <a:t>tobacco products </a:t>
            </a:r>
            <a:r>
              <a:rPr sz="2400" spc="-15" dirty="0">
                <a:latin typeface="Calibri"/>
                <a:cs typeface="Calibri"/>
              </a:rPr>
              <a:t>to</a:t>
            </a:r>
            <a:r>
              <a:rPr sz="2400" spc="-65" dirty="0">
                <a:latin typeface="Calibri"/>
                <a:cs typeface="Calibri"/>
              </a:rPr>
              <a:t> </a:t>
            </a:r>
            <a:r>
              <a:rPr sz="2400" spc="-10" dirty="0">
                <a:latin typeface="Calibri"/>
                <a:cs typeface="Calibri"/>
              </a:rPr>
              <a:t>minors</a:t>
            </a:r>
            <a:endParaRPr sz="2400">
              <a:latin typeface="Calibri"/>
              <a:cs typeface="Calibri"/>
            </a:endParaRPr>
          </a:p>
          <a:p>
            <a:pPr marL="354965" indent="-342265">
              <a:lnSpc>
                <a:spcPts val="2590"/>
              </a:lnSpc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400" spc="-15" dirty="0">
                <a:latin typeface="Calibri"/>
                <a:cs typeface="Calibri"/>
              </a:rPr>
              <a:t>Incorporate </a:t>
            </a:r>
            <a:r>
              <a:rPr sz="2400" spc="-10" dirty="0">
                <a:latin typeface="Calibri"/>
                <a:cs typeface="Calibri"/>
              </a:rPr>
              <a:t>tobacco </a:t>
            </a:r>
            <a:r>
              <a:rPr sz="2400" spc="-5" dirty="0">
                <a:latin typeface="Calibri"/>
                <a:cs typeface="Calibri"/>
              </a:rPr>
              <a:t>law instruction </a:t>
            </a:r>
            <a:r>
              <a:rPr sz="2400" spc="-15" dirty="0">
                <a:latin typeface="Calibri"/>
                <a:cs typeface="Calibri"/>
              </a:rPr>
              <a:t>into </a:t>
            </a:r>
            <a:r>
              <a:rPr sz="2400" spc="-5" dirty="0">
                <a:latin typeface="Calibri"/>
                <a:cs typeface="Calibri"/>
              </a:rPr>
              <a:t>new</a:t>
            </a:r>
            <a:r>
              <a:rPr sz="2400" spc="-70" dirty="0">
                <a:latin typeface="Calibri"/>
                <a:cs typeface="Calibri"/>
              </a:rPr>
              <a:t> </a:t>
            </a:r>
            <a:r>
              <a:rPr sz="2400" spc="-5" dirty="0">
                <a:latin typeface="Calibri"/>
                <a:cs typeface="Calibri"/>
              </a:rPr>
              <a:t>employee</a:t>
            </a:r>
            <a:endParaRPr sz="2400">
              <a:latin typeface="Calibri"/>
              <a:cs typeface="Calibri"/>
            </a:endParaRPr>
          </a:p>
          <a:p>
            <a:pPr marL="354965">
              <a:lnSpc>
                <a:spcPts val="2590"/>
              </a:lnSpc>
            </a:pPr>
            <a:r>
              <a:rPr sz="2400" spc="-10" dirty="0">
                <a:latin typeface="Calibri"/>
                <a:cs typeface="Calibri"/>
              </a:rPr>
              <a:t>training</a:t>
            </a:r>
            <a:endParaRPr sz="2400">
              <a:latin typeface="Calibri"/>
              <a:cs typeface="Calibri"/>
            </a:endParaRPr>
          </a:p>
          <a:p>
            <a:pPr marL="756285" marR="395605" lvl="1" indent="-287020">
              <a:lnSpc>
                <a:spcPts val="2300"/>
              </a:lnSpc>
              <a:spcBef>
                <a:spcPts val="560"/>
              </a:spcBef>
              <a:buFont typeface="Arial"/>
              <a:buChar char="•"/>
              <a:tabLst>
                <a:tab pos="756285" algn="l"/>
                <a:tab pos="756920" algn="l"/>
              </a:tabLst>
            </a:pPr>
            <a:r>
              <a:rPr sz="2400" spc="-10" dirty="0">
                <a:latin typeface="Calibri"/>
                <a:cs typeface="Calibri"/>
              </a:rPr>
              <a:t>Review </a:t>
            </a:r>
            <a:r>
              <a:rPr sz="2400" spc="-5" dirty="0">
                <a:latin typeface="Calibri"/>
                <a:cs typeface="Calibri"/>
              </a:rPr>
              <a:t>law </a:t>
            </a:r>
            <a:r>
              <a:rPr sz="2400" dirty="0">
                <a:latin typeface="Calibri"/>
                <a:cs typeface="Calibri"/>
              </a:rPr>
              <a:t>and </a:t>
            </a:r>
            <a:r>
              <a:rPr sz="2400" spc="-5" dirty="0">
                <a:latin typeface="Calibri"/>
                <a:cs typeface="Calibri"/>
              </a:rPr>
              <a:t>policies </a:t>
            </a:r>
            <a:r>
              <a:rPr sz="2400" dirty="0">
                <a:latin typeface="Calibri"/>
                <a:cs typeface="Calibri"/>
              </a:rPr>
              <a:t>with </a:t>
            </a:r>
            <a:r>
              <a:rPr sz="2400" spc="-5" dirty="0">
                <a:latin typeface="Calibri"/>
                <a:cs typeface="Calibri"/>
              </a:rPr>
              <a:t>new </a:t>
            </a:r>
            <a:r>
              <a:rPr sz="2400" dirty="0">
                <a:latin typeface="Calibri"/>
                <a:cs typeface="Calibri"/>
              </a:rPr>
              <a:t>and</a:t>
            </a:r>
            <a:r>
              <a:rPr sz="2400" spc="-85" dirty="0">
                <a:latin typeface="Calibri"/>
                <a:cs typeface="Calibri"/>
              </a:rPr>
              <a:t> </a:t>
            </a:r>
            <a:r>
              <a:rPr sz="2400" spc="-10" dirty="0">
                <a:latin typeface="Calibri"/>
                <a:cs typeface="Calibri"/>
              </a:rPr>
              <a:t>continuing  </a:t>
            </a:r>
            <a:r>
              <a:rPr sz="2400" spc="-5" dirty="0">
                <a:latin typeface="Calibri"/>
                <a:cs typeface="Calibri"/>
              </a:rPr>
              <a:t>employees</a:t>
            </a:r>
            <a:endParaRPr sz="2400">
              <a:latin typeface="Calibri"/>
              <a:cs typeface="Calibri"/>
            </a:endParaRPr>
          </a:p>
          <a:p>
            <a:pPr marL="756285" marR="67945" lvl="1" indent="-287020">
              <a:lnSpc>
                <a:spcPts val="2310"/>
              </a:lnSpc>
              <a:spcBef>
                <a:spcPts val="570"/>
              </a:spcBef>
              <a:buFont typeface="Arial"/>
              <a:buChar char="•"/>
              <a:tabLst>
                <a:tab pos="756285" algn="l"/>
                <a:tab pos="756920" algn="l"/>
              </a:tabLst>
            </a:pPr>
            <a:r>
              <a:rPr sz="2400" spc="-5" dirty="0">
                <a:latin typeface="Calibri"/>
                <a:cs typeface="Calibri"/>
              </a:rPr>
              <a:t>Employees </a:t>
            </a:r>
            <a:r>
              <a:rPr sz="2400" spc="-10" dirty="0">
                <a:latin typeface="Calibri"/>
                <a:cs typeface="Calibri"/>
              </a:rPr>
              <a:t>can </a:t>
            </a:r>
            <a:r>
              <a:rPr sz="2400" spc="-5" dirty="0">
                <a:latin typeface="Calibri"/>
                <a:cs typeface="Calibri"/>
              </a:rPr>
              <a:t>be </a:t>
            </a:r>
            <a:r>
              <a:rPr sz="2400" spc="-15" dirty="0">
                <a:latin typeface="Calibri"/>
                <a:cs typeface="Calibri"/>
              </a:rPr>
              <a:t>asked to </a:t>
            </a:r>
            <a:r>
              <a:rPr sz="2400" spc="-5" dirty="0">
                <a:latin typeface="Calibri"/>
                <a:cs typeface="Calibri"/>
              </a:rPr>
              <a:t>sign </a:t>
            </a:r>
            <a:r>
              <a:rPr sz="2400" spc="-10" dirty="0">
                <a:latin typeface="Calibri"/>
                <a:cs typeface="Calibri"/>
              </a:rPr>
              <a:t>agreements  </a:t>
            </a:r>
            <a:r>
              <a:rPr sz="2400" spc="-5" dirty="0">
                <a:latin typeface="Calibri"/>
                <a:cs typeface="Calibri"/>
              </a:rPr>
              <a:t>acknowledging </a:t>
            </a:r>
            <a:r>
              <a:rPr sz="2400" spc="-10" dirty="0">
                <a:latin typeface="Calibri"/>
                <a:cs typeface="Calibri"/>
              </a:rPr>
              <a:t>understanding </a:t>
            </a:r>
            <a:r>
              <a:rPr sz="2400" spc="-5" dirty="0">
                <a:latin typeface="Calibri"/>
                <a:cs typeface="Calibri"/>
              </a:rPr>
              <a:t>of policies, fines, </a:t>
            </a:r>
            <a:r>
              <a:rPr sz="2400" dirty="0">
                <a:latin typeface="Calibri"/>
                <a:cs typeface="Calibri"/>
              </a:rPr>
              <a:t>and  </a:t>
            </a:r>
            <a:r>
              <a:rPr sz="2400" spc="-5" dirty="0">
                <a:latin typeface="Calibri"/>
                <a:cs typeface="Calibri"/>
              </a:rPr>
              <a:t>disciplinary </a:t>
            </a:r>
            <a:r>
              <a:rPr sz="2400" dirty="0">
                <a:latin typeface="Calibri"/>
                <a:cs typeface="Calibri"/>
              </a:rPr>
              <a:t>actions if </a:t>
            </a:r>
            <a:r>
              <a:rPr sz="2400" spc="-10" dirty="0">
                <a:latin typeface="Calibri"/>
                <a:cs typeface="Calibri"/>
              </a:rPr>
              <a:t>illegal </a:t>
            </a:r>
            <a:r>
              <a:rPr sz="2400" spc="-5" dirty="0">
                <a:latin typeface="Calibri"/>
                <a:cs typeface="Calibri"/>
              </a:rPr>
              <a:t>sales </a:t>
            </a:r>
            <a:r>
              <a:rPr sz="2400" spc="-15" dirty="0">
                <a:latin typeface="Calibri"/>
                <a:cs typeface="Calibri"/>
              </a:rPr>
              <a:t>are</a:t>
            </a:r>
            <a:r>
              <a:rPr sz="2400" spc="-65" dirty="0">
                <a:latin typeface="Calibri"/>
                <a:cs typeface="Calibri"/>
              </a:rPr>
              <a:t> </a:t>
            </a:r>
            <a:r>
              <a:rPr sz="2400" spc="-5" dirty="0">
                <a:latin typeface="Calibri"/>
                <a:cs typeface="Calibri"/>
              </a:rPr>
              <a:t>made</a:t>
            </a:r>
            <a:endParaRPr sz="2400">
              <a:latin typeface="Calibri"/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39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35940" y="1620773"/>
            <a:ext cx="7994015" cy="247269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55600" marR="24765" indent="-342900">
              <a:lnSpc>
                <a:spcPct val="100000"/>
              </a:lnSpc>
              <a:buFont typeface="Arial"/>
              <a:buChar char="•"/>
              <a:tabLst>
                <a:tab pos="354965" algn="l"/>
                <a:tab pos="355600" algn="l"/>
                <a:tab pos="7411084" algn="l"/>
              </a:tabLst>
            </a:pPr>
            <a:r>
              <a:rPr sz="3200" spc="10" dirty="0">
                <a:latin typeface="Calibri"/>
                <a:cs typeface="Calibri"/>
              </a:rPr>
              <a:t>“</a:t>
            </a:r>
            <a:r>
              <a:rPr sz="3200" spc="-120" dirty="0">
                <a:latin typeface="Calibri"/>
                <a:cs typeface="Calibri"/>
              </a:rPr>
              <a:t>W</a:t>
            </a:r>
            <a:r>
              <a:rPr sz="3200" dirty="0">
                <a:latin typeface="Calibri"/>
                <a:cs typeface="Calibri"/>
              </a:rPr>
              <a:t>e</a:t>
            </a:r>
            <a:r>
              <a:rPr sz="3200" spc="-20" dirty="0">
                <a:latin typeface="Calibri"/>
                <a:cs typeface="Calibri"/>
              </a:rPr>
              <a:t> </a:t>
            </a:r>
            <a:r>
              <a:rPr sz="3200" dirty="0">
                <a:latin typeface="Calibri"/>
                <a:cs typeface="Calibri"/>
              </a:rPr>
              <a:t>don’t</a:t>
            </a:r>
            <a:r>
              <a:rPr sz="3200" spc="10" dirty="0">
                <a:latin typeface="Calibri"/>
                <a:cs typeface="Calibri"/>
              </a:rPr>
              <a:t> </a:t>
            </a:r>
            <a:r>
              <a:rPr sz="3200" dirty="0">
                <a:latin typeface="Calibri"/>
                <a:cs typeface="Calibri"/>
              </a:rPr>
              <a:t>smo</a:t>
            </a:r>
            <a:r>
              <a:rPr sz="3200" spc="-120" dirty="0">
                <a:latin typeface="Calibri"/>
                <a:cs typeface="Calibri"/>
              </a:rPr>
              <a:t>k</a:t>
            </a:r>
            <a:r>
              <a:rPr sz="3200" dirty="0">
                <a:latin typeface="Calibri"/>
                <a:cs typeface="Calibri"/>
              </a:rPr>
              <a:t>e t</a:t>
            </a:r>
            <a:r>
              <a:rPr sz="3200" spc="-10" dirty="0">
                <a:latin typeface="Calibri"/>
                <a:cs typeface="Calibri"/>
              </a:rPr>
              <a:t>h</a:t>
            </a:r>
            <a:r>
              <a:rPr sz="3200" spc="-25" dirty="0">
                <a:latin typeface="Calibri"/>
                <a:cs typeface="Calibri"/>
              </a:rPr>
              <a:t>a</a:t>
            </a:r>
            <a:r>
              <a:rPr sz="3200" dirty="0">
                <a:latin typeface="Calibri"/>
                <a:cs typeface="Calibri"/>
              </a:rPr>
              <a:t>t</a:t>
            </a:r>
            <a:r>
              <a:rPr sz="3200" spc="10" dirty="0">
                <a:latin typeface="Calibri"/>
                <a:cs typeface="Calibri"/>
              </a:rPr>
              <a:t> </a:t>
            </a:r>
            <a:r>
              <a:rPr sz="3200" dirty="0">
                <a:latin typeface="Calibri"/>
                <a:cs typeface="Calibri"/>
              </a:rPr>
              <a:t>sh*</a:t>
            </a:r>
            <a:r>
              <a:rPr sz="3200" spc="-15" dirty="0">
                <a:latin typeface="Calibri"/>
                <a:cs typeface="Calibri"/>
              </a:rPr>
              <a:t>t</a:t>
            </a:r>
            <a:r>
              <a:rPr sz="3200" dirty="0">
                <a:latin typeface="Calibri"/>
                <a:cs typeface="Calibri"/>
              </a:rPr>
              <a:t>,</a:t>
            </a:r>
            <a:r>
              <a:rPr sz="3200" spc="15" dirty="0">
                <a:latin typeface="Calibri"/>
                <a:cs typeface="Calibri"/>
              </a:rPr>
              <a:t> </a:t>
            </a:r>
            <a:r>
              <a:rPr sz="3200" spc="-25" dirty="0">
                <a:latin typeface="Calibri"/>
                <a:cs typeface="Calibri"/>
              </a:rPr>
              <a:t>w</a:t>
            </a:r>
            <a:r>
              <a:rPr sz="3200" dirty="0">
                <a:latin typeface="Calibri"/>
                <a:cs typeface="Calibri"/>
              </a:rPr>
              <a:t>e</a:t>
            </a:r>
            <a:r>
              <a:rPr sz="3200" spc="-20" dirty="0">
                <a:latin typeface="Calibri"/>
                <a:cs typeface="Calibri"/>
              </a:rPr>
              <a:t> </a:t>
            </a:r>
            <a:r>
              <a:rPr sz="3200" dirty="0">
                <a:latin typeface="Calibri"/>
                <a:cs typeface="Calibri"/>
              </a:rPr>
              <a:t>ju</a:t>
            </a:r>
            <a:r>
              <a:rPr sz="3200" spc="-45" dirty="0">
                <a:latin typeface="Calibri"/>
                <a:cs typeface="Calibri"/>
              </a:rPr>
              <a:t>s</a:t>
            </a:r>
            <a:r>
              <a:rPr sz="3200" dirty="0">
                <a:latin typeface="Calibri"/>
                <a:cs typeface="Calibri"/>
              </a:rPr>
              <a:t>t sell</a:t>
            </a:r>
            <a:r>
              <a:rPr sz="3200" spc="-15" dirty="0">
                <a:latin typeface="Calibri"/>
                <a:cs typeface="Calibri"/>
              </a:rPr>
              <a:t> </a:t>
            </a:r>
            <a:r>
              <a:rPr sz="3200" dirty="0">
                <a:latin typeface="Calibri"/>
                <a:cs typeface="Calibri"/>
              </a:rPr>
              <a:t>it.	</a:t>
            </a:r>
            <a:r>
              <a:rPr sz="3200" spc="-120" dirty="0">
                <a:latin typeface="Calibri"/>
                <a:cs typeface="Calibri"/>
              </a:rPr>
              <a:t>W</a:t>
            </a:r>
            <a:r>
              <a:rPr sz="3200" dirty="0">
                <a:latin typeface="Calibri"/>
                <a:cs typeface="Calibri"/>
              </a:rPr>
              <a:t>e  </a:t>
            </a:r>
            <a:r>
              <a:rPr sz="3200" spc="-10" dirty="0">
                <a:latin typeface="Calibri"/>
                <a:cs typeface="Calibri"/>
              </a:rPr>
              <a:t>reserve </a:t>
            </a:r>
            <a:r>
              <a:rPr sz="3200" dirty="0">
                <a:latin typeface="Calibri"/>
                <a:cs typeface="Calibri"/>
              </a:rPr>
              <a:t>the </a:t>
            </a:r>
            <a:r>
              <a:rPr sz="3200" spc="-5" dirty="0">
                <a:latin typeface="Calibri"/>
                <a:cs typeface="Calibri"/>
              </a:rPr>
              <a:t>right </a:t>
            </a:r>
            <a:r>
              <a:rPr sz="3200" spc="-20" dirty="0">
                <a:latin typeface="Calibri"/>
                <a:cs typeface="Calibri"/>
              </a:rPr>
              <a:t>to </a:t>
            </a:r>
            <a:r>
              <a:rPr sz="3200" spc="-25" dirty="0">
                <a:latin typeface="Calibri"/>
                <a:cs typeface="Calibri"/>
              </a:rPr>
              <a:t>smoke for </a:t>
            </a:r>
            <a:r>
              <a:rPr sz="3200" spc="-5" dirty="0">
                <a:latin typeface="Calibri"/>
                <a:cs typeface="Calibri"/>
              </a:rPr>
              <a:t>the young, </a:t>
            </a:r>
            <a:r>
              <a:rPr sz="3200" dirty="0">
                <a:latin typeface="Calibri"/>
                <a:cs typeface="Calibri"/>
              </a:rPr>
              <a:t>the  black, the </a:t>
            </a:r>
            <a:r>
              <a:rPr sz="3200" spc="-55" dirty="0">
                <a:latin typeface="Calibri"/>
                <a:cs typeface="Calibri"/>
              </a:rPr>
              <a:t>poor, </a:t>
            </a:r>
            <a:r>
              <a:rPr sz="3200" dirty="0">
                <a:latin typeface="Calibri"/>
                <a:cs typeface="Calibri"/>
              </a:rPr>
              <a:t>and the</a:t>
            </a:r>
            <a:r>
              <a:rPr sz="3200" spc="-5" dirty="0">
                <a:latin typeface="Calibri"/>
                <a:cs typeface="Calibri"/>
              </a:rPr>
              <a:t> </a:t>
            </a:r>
            <a:r>
              <a:rPr sz="3200" spc="-40" dirty="0">
                <a:latin typeface="Calibri"/>
                <a:cs typeface="Calibri"/>
              </a:rPr>
              <a:t>stupid.”</a:t>
            </a:r>
            <a:endParaRPr sz="32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45"/>
              </a:spcBef>
            </a:pPr>
            <a:endParaRPr sz="3300">
              <a:latin typeface="Times New Roman"/>
              <a:cs typeface="Times New Roman"/>
            </a:endParaRPr>
          </a:p>
          <a:p>
            <a:pPr marL="1841500">
              <a:lnSpc>
                <a:spcPct val="100000"/>
              </a:lnSpc>
            </a:pPr>
            <a:r>
              <a:rPr sz="3200" spc="-5" dirty="0">
                <a:latin typeface="Calibri"/>
                <a:cs typeface="Calibri"/>
              </a:rPr>
              <a:t>R.J. </a:t>
            </a:r>
            <a:r>
              <a:rPr sz="3200" spc="-15" dirty="0">
                <a:latin typeface="Calibri"/>
                <a:cs typeface="Calibri"/>
              </a:rPr>
              <a:t>Reynolds </a:t>
            </a:r>
            <a:r>
              <a:rPr sz="3200" spc="-45" dirty="0">
                <a:latin typeface="Calibri"/>
                <a:cs typeface="Calibri"/>
              </a:rPr>
              <a:t>Tobacco </a:t>
            </a:r>
            <a:r>
              <a:rPr sz="3200" spc="-15" dirty="0">
                <a:latin typeface="Calibri"/>
                <a:cs typeface="Calibri"/>
              </a:rPr>
              <a:t>Company</a:t>
            </a:r>
            <a:r>
              <a:rPr sz="3200" spc="100" dirty="0">
                <a:latin typeface="Calibri"/>
                <a:cs typeface="Calibri"/>
              </a:rPr>
              <a:t> </a:t>
            </a:r>
            <a:r>
              <a:rPr sz="3200" spc="-5" dirty="0">
                <a:latin typeface="Calibri"/>
                <a:cs typeface="Calibri"/>
              </a:rPr>
              <a:t>1992</a:t>
            </a:r>
            <a:endParaRPr sz="3200">
              <a:latin typeface="Calibri"/>
              <a:cs typeface="Calibri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88086" rIns="0" bIns="0" rtlCol="0">
            <a:spAutoFit/>
          </a:bodyPr>
          <a:lstStyle/>
          <a:p>
            <a:pPr marL="1783714">
              <a:lnSpc>
                <a:spcPts val="4815"/>
              </a:lnSpc>
            </a:pPr>
            <a:r>
              <a:rPr spc="-5" dirty="0"/>
              <a:t>Useful </a:t>
            </a:r>
            <a:r>
              <a:rPr spc="-40" dirty="0"/>
              <a:t>for</a:t>
            </a:r>
            <a:r>
              <a:rPr spc="-45" dirty="0"/>
              <a:t> </a:t>
            </a:r>
            <a:r>
              <a:rPr spc="-10" dirty="0"/>
              <a:t>Merchants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993444" y="1086548"/>
            <a:ext cx="7291070" cy="418528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54965" indent="-342265">
              <a:lnSpc>
                <a:spcPts val="2415"/>
              </a:lnSpc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400" b="1" spc="-5" dirty="0">
                <a:latin typeface="Calibri"/>
                <a:cs typeface="Calibri"/>
              </a:rPr>
              <a:t>Develop </a:t>
            </a:r>
            <a:r>
              <a:rPr sz="2400" b="1" dirty="0">
                <a:latin typeface="Calibri"/>
                <a:cs typeface="Calibri"/>
              </a:rPr>
              <a:t>a policy </a:t>
            </a:r>
            <a:r>
              <a:rPr sz="2400" b="1" spc="-10" dirty="0">
                <a:latin typeface="Calibri"/>
                <a:cs typeface="Calibri"/>
              </a:rPr>
              <a:t>regarding</a:t>
            </a:r>
            <a:r>
              <a:rPr sz="2400" b="1" spc="-155" dirty="0">
                <a:latin typeface="Calibri"/>
                <a:cs typeface="Calibri"/>
              </a:rPr>
              <a:t> </a:t>
            </a:r>
            <a:r>
              <a:rPr sz="2400" b="1" spc="-55" dirty="0">
                <a:latin typeface="Calibri"/>
                <a:cs typeface="Calibri"/>
              </a:rPr>
              <a:t>i.d.’s</a:t>
            </a:r>
            <a:endParaRPr sz="2400">
              <a:latin typeface="Calibri"/>
              <a:cs typeface="Calibri"/>
            </a:endParaRPr>
          </a:p>
          <a:p>
            <a:pPr marL="756285" marR="5080" lvl="1" indent="-287020" algn="just">
              <a:lnSpc>
                <a:spcPct val="80100"/>
              </a:lnSpc>
              <a:spcBef>
                <a:spcPts val="570"/>
              </a:spcBef>
              <a:buFont typeface="Arial"/>
              <a:buChar char="–"/>
              <a:tabLst>
                <a:tab pos="756920" algn="l"/>
              </a:tabLst>
            </a:pPr>
            <a:r>
              <a:rPr sz="2400" spc="-5" dirty="0">
                <a:latin typeface="Calibri"/>
                <a:cs typeface="Calibri"/>
              </a:rPr>
              <a:t>The policy should </a:t>
            </a:r>
            <a:r>
              <a:rPr sz="2400" spc="-15" dirty="0">
                <a:latin typeface="Calibri"/>
                <a:cs typeface="Calibri"/>
              </a:rPr>
              <a:t>require </a:t>
            </a:r>
            <a:r>
              <a:rPr sz="2400" dirty="0">
                <a:latin typeface="Calibri"/>
                <a:cs typeface="Calibri"/>
              </a:rPr>
              <a:t>all </a:t>
            </a:r>
            <a:r>
              <a:rPr sz="2400" spc="-5" dirty="0">
                <a:latin typeface="Calibri"/>
                <a:cs typeface="Calibri"/>
              </a:rPr>
              <a:t>employees </a:t>
            </a:r>
            <a:r>
              <a:rPr sz="2400" spc="-15" dirty="0">
                <a:latin typeface="Calibri"/>
                <a:cs typeface="Calibri"/>
              </a:rPr>
              <a:t>to </a:t>
            </a:r>
            <a:r>
              <a:rPr sz="2400" spc="-10" dirty="0">
                <a:latin typeface="Calibri"/>
                <a:cs typeface="Calibri"/>
              </a:rPr>
              <a:t>request </a:t>
            </a:r>
            <a:r>
              <a:rPr sz="2400" dirty="0">
                <a:latin typeface="Calibri"/>
                <a:cs typeface="Calibri"/>
              </a:rPr>
              <a:t>a  </a:t>
            </a:r>
            <a:r>
              <a:rPr sz="2400" spc="-5" dirty="0">
                <a:latin typeface="Calibri"/>
                <a:cs typeface="Calibri"/>
              </a:rPr>
              <a:t>legitimate </a:t>
            </a:r>
            <a:r>
              <a:rPr sz="2400" spc="-15" dirty="0">
                <a:latin typeface="Calibri"/>
                <a:cs typeface="Calibri"/>
              </a:rPr>
              <a:t>form </a:t>
            </a:r>
            <a:r>
              <a:rPr sz="2400" spc="-5" dirty="0">
                <a:latin typeface="Calibri"/>
                <a:cs typeface="Calibri"/>
              </a:rPr>
              <a:t>of </a:t>
            </a:r>
            <a:r>
              <a:rPr sz="2400" spc="-10" dirty="0">
                <a:latin typeface="Calibri"/>
                <a:cs typeface="Calibri"/>
              </a:rPr>
              <a:t>picture </a:t>
            </a:r>
            <a:r>
              <a:rPr sz="2400" spc="-5" dirty="0">
                <a:latin typeface="Calibri"/>
                <a:cs typeface="Calibri"/>
              </a:rPr>
              <a:t>identification </a:t>
            </a:r>
            <a:r>
              <a:rPr sz="2400" spc="-15" dirty="0">
                <a:latin typeface="Calibri"/>
                <a:cs typeface="Calibri"/>
              </a:rPr>
              <a:t>from anyone  </a:t>
            </a:r>
            <a:r>
              <a:rPr sz="2400" dirty="0">
                <a:latin typeface="Calibri"/>
                <a:cs typeface="Calibri"/>
              </a:rPr>
              <a:t>who </a:t>
            </a:r>
            <a:r>
              <a:rPr sz="2400" spc="-10" dirty="0">
                <a:latin typeface="Calibri"/>
                <a:cs typeface="Calibri"/>
              </a:rPr>
              <a:t>looks </a:t>
            </a:r>
            <a:r>
              <a:rPr sz="2400" spc="-15" dirty="0">
                <a:latin typeface="Calibri"/>
                <a:cs typeface="Calibri"/>
              </a:rPr>
              <a:t>younger </a:t>
            </a:r>
            <a:r>
              <a:rPr sz="2400" dirty="0">
                <a:latin typeface="Calibri"/>
                <a:cs typeface="Calibri"/>
              </a:rPr>
              <a:t>than</a:t>
            </a:r>
            <a:r>
              <a:rPr sz="2400" spc="-60" dirty="0">
                <a:latin typeface="Calibri"/>
                <a:cs typeface="Calibri"/>
              </a:rPr>
              <a:t> </a:t>
            </a:r>
            <a:r>
              <a:rPr sz="2400" spc="-5" dirty="0">
                <a:latin typeface="Calibri"/>
                <a:cs typeface="Calibri"/>
              </a:rPr>
              <a:t>27.</a:t>
            </a:r>
            <a:endParaRPr sz="2400">
              <a:latin typeface="Calibri"/>
              <a:cs typeface="Calibri"/>
            </a:endParaRPr>
          </a:p>
          <a:p>
            <a:pPr marL="756285" marR="333375" lvl="1" indent="-287020" algn="just">
              <a:lnSpc>
                <a:spcPts val="2300"/>
              </a:lnSpc>
              <a:spcBef>
                <a:spcPts val="560"/>
              </a:spcBef>
              <a:buFont typeface="Arial"/>
              <a:buChar char="–"/>
              <a:tabLst>
                <a:tab pos="756920" algn="l"/>
              </a:tabLst>
            </a:pPr>
            <a:r>
              <a:rPr sz="2400" spc="-20" dirty="0">
                <a:latin typeface="Calibri"/>
                <a:cs typeface="Calibri"/>
              </a:rPr>
              <a:t>Make </a:t>
            </a:r>
            <a:r>
              <a:rPr sz="2400" dirty="0">
                <a:latin typeface="Calibri"/>
                <a:cs typeface="Calibri"/>
              </a:rPr>
              <a:t>it a </a:t>
            </a:r>
            <a:r>
              <a:rPr sz="2400" spc="-5" dirty="0">
                <a:latin typeface="Calibri"/>
                <a:cs typeface="Calibri"/>
              </a:rPr>
              <a:t>habit </a:t>
            </a:r>
            <a:r>
              <a:rPr sz="2400" spc="-15" dirty="0">
                <a:latin typeface="Calibri"/>
                <a:cs typeface="Calibri"/>
              </a:rPr>
              <a:t>to </a:t>
            </a:r>
            <a:r>
              <a:rPr sz="2400" dirty="0">
                <a:latin typeface="Calibri"/>
                <a:cs typeface="Calibri"/>
              </a:rPr>
              <a:t>also check the </a:t>
            </a:r>
            <a:r>
              <a:rPr sz="2400" spc="-5" dirty="0">
                <a:latin typeface="Calibri"/>
                <a:cs typeface="Calibri"/>
              </a:rPr>
              <a:t>birth </a:t>
            </a:r>
            <a:r>
              <a:rPr sz="2400" spc="-15" dirty="0">
                <a:latin typeface="Calibri"/>
                <a:cs typeface="Calibri"/>
              </a:rPr>
              <a:t>date.</a:t>
            </a:r>
            <a:r>
              <a:rPr sz="2400" spc="415" dirty="0">
                <a:latin typeface="Calibri"/>
                <a:cs typeface="Calibri"/>
              </a:rPr>
              <a:t> </a:t>
            </a:r>
            <a:r>
              <a:rPr sz="2400" spc="-5" dirty="0">
                <a:latin typeface="Calibri"/>
                <a:cs typeface="Calibri"/>
              </a:rPr>
              <a:t>Some  </a:t>
            </a:r>
            <a:r>
              <a:rPr sz="2400" spc="-15" dirty="0">
                <a:latin typeface="Calibri"/>
                <a:cs typeface="Calibri"/>
              </a:rPr>
              <a:t>underage </a:t>
            </a:r>
            <a:r>
              <a:rPr sz="2400" spc="-10" dirty="0">
                <a:latin typeface="Calibri"/>
                <a:cs typeface="Calibri"/>
              </a:rPr>
              <a:t>youth present </a:t>
            </a:r>
            <a:r>
              <a:rPr sz="2400" dirty="0">
                <a:latin typeface="Calibri"/>
                <a:cs typeface="Calibri"/>
              </a:rPr>
              <a:t>ID with their </a:t>
            </a:r>
            <a:r>
              <a:rPr sz="2400" spc="-10" dirty="0">
                <a:latin typeface="Calibri"/>
                <a:cs typeface="Calibri"/>
              </a:rPr>
              <a:t>correct </a:t>
            </a:r>
            <a:r>
              <a:rPr sz="2400" spc="-5" dirty="0">
                <a:latin typeface="Calibri"/>
                <a:cs typeface="Calibri"/>
              </a:rPr>
              <a:t>birth  </a:t>
            </a:r>
            <a:r>
              <a:rPr sz="2400" spc="-15" dirty="0">
                <a:latin typeface="Calibri"/>
                <a:cs typeface="Calibri"/>
              </a:rPr>
              <a:t>date </a:t>
            </a:r>
            <a:r>
              <a:rPr sz="2400" spc="-5" dirty="0">
                <a:latin typeface="Calibri"/>
                <a:cs typeface="Calibri"/>
              </a:rPr>
              <a:t>and hope </a:t>
            </a:r>
            <a:r>
              <a:rPr sz="2400" dirty="0">
                <a:latin typeface="Calibri"/>
                <a:cs typeface="Calibri"/>
              </a:rPr>
              <a:t>the clerk </a:t>
            </a:r>
            <a:r>
              <a:rPr sz="2400" spc="-5" dirty="0">
                <a:latin typeface="Calibri"/>
                <a:cs typeface="Calibri"/>
              </a:rPr>
              <a:t>won’t</a:t>
            </a:r>
            <a:r>
              <a:rPr sz="2400" spc="-80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check.</a:t>
            </a:r>
            <a:endParaRPr sz="2400">
              <a:latin typeface="Calibri"/>
              <a:cs typeface="Calibri"/>
            </a:endParaRPr>
          </a:p>
          <a:p>
            <a:pPr marL="354965" indent="-342265">
              <a:lnSpc>
                <a:spcPct val="100000"/>
              </a:lnSpc>
              <a:spcBef>
                <a:spcPts val="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400" b="1" spc="-10" dirty="0">
                <a:latin typeface="Calibri"/>
                <a:cs typeface="Calibri"/>
              </a:rPr>
              <a:t>Know </a:t>
            </a:r>
            <a:r>
              <a:rPr sz="2400" b="1" spc="-5" dirty="0">
                <a:latin typeface="Calibri"/>
                <a:cs typeface="Calibri"/>
              </a:rPr>
              <a:t>the </a:t>
            </a:r>
            <a:r>
              <a:rPr sz="2400" b="1" spc="-15" dirty="0">
                <a:latin typeface="Calibri"/>
                <a:cs typeface="Calibri"/>
              </a:rPr>
              <a:t>law/Post </a:t>
            </a:r>
            <a:r>
              <a:rPr sz="2400" b="1" dirty="0">
                <a:latin typeface="Calibri"/>
                <a:cs typeface="Calibri"/>
              </a:rPr>
              <a:t>Copies of </a:t>
            </a:r>
            <a:r>
              <a:rPr sz="2400" b="1" spc="-5" dirty="0">
                <a:latin typeface="Calibri"/>
                <a:cs typeface="Calibri"/>
              </a:rPr>
              <a:t>the</a:t>
            </a:r>
            <a:r>
              <a:rPr sz="2400" b="1" spc="-50" dirty="0">
                <a:latin typeface="Calibri"/>
                <a:cs typeface="Calibri"/>
              </a:rPr>
              <a:t> </a:t>
            </a:r>
            <a:r>
              <a:rPr sz="2400" b="1" spc="-10" dirty="0">
                <a:latin typeface="Calibri"/>
                <a:cs typeface="Calibri"/>
              </a:rPr>
              <a:t>law</a:t>
            </a:r>
            <a:endParaRPr sz="2400">
              <a:latin typeface="Calibri"/>
              <a:cs typeface="Calibri"/>
            </a:endParaRPr>
          </a:p>
          <a:p>
            <a:pPr marL="756285" marR="415925" lvl="1" indent="-287020">
              <a:lnSpc>
                <a:spcPts val="2300"/>
              </a:lnSpc>
              <a:spcBef>
                <a:spcPts val="560"/>
              </a:spcBef>
              <a:buFont typeface="Arial"/>
              <a:buChar char="–"/>
              <a:tabLst>
                <a:tab pos="756920" algn="l"/>
              </a:tabLst>
            </a:pPr>
            <a:r>
              <a:rPr sz="2400" dirty="0">
                <a:latin typeface="Calibri"/>
                <a:cs typeface="Calibri"/>
              </a:rPr>
              <a:t>If </a:t>
            </a:r>
            <a:r>
              <a:rPr sz="2400" spc="-15" dirty="0">
                <a:latin typeface="Calibri"/>
                <a:cs typeface="Calibri"/>
              </a:rPr>
              <a:t>customers </a:t>
            </a:r>
            <a:r>
              <a:rPr sz="2400" spc="-10" dirty="0">
                <a:latin typeface="Calibri"/>
                <a:cs typeface="Calibri"/>
              </a:rPr>
              <a:t>complain, explain that </a:t>
            </a:r>
            <a:r>
              <a:rPr sz="2400" dirty="0">
                <a:latin typeface="Calibri"/>
                <a:cs typeface="Calibri"/>
              </a:rPr>
              <a:t>NM </a:t>
            </a:r>
            <a:r>
              <a:rPr sz="2400" spc="-20" dirty="0">
                <a:latin typeface="Calibri"/>
                <a:cs typeface="Calibri"/>
              </a:rPr>
              <a:t>State </a:t>
            </a:r>
            <a:r>
              <a:rPr sz="2400" spc="-5" dirty="0">
                <a:latin typeface="Calibri"/>
                <a:cs typeface="Calibri"/>
              </a:rPr>
              <a:t>Law  </a:t>
            </a:r>
            <a:r>
              <a:rPr sz="2400" spc="-10" dirty="0">
                <a:latin typeface="Calibri"/>
                <a:cs typeface="Calibri"/>
              </a:rPr>
              <a:t>prohibits </a:t>
            </a:r>
            <a:r>
              <a:rPr sz="2400" dirty="0">
                <a:latin typeface="Calibri"/>
                <a:cs typeface="Calibri"/>
              </a:rPr>
              <a:t>the </a:t>
            </a:r>
            <a:r>
              <a:rPr sz="2400" spc="-5" dirty="0">
                <a:latin typeface="Calibri"/>
                <a:cs typeface="Calibri"/>
              </a:rPr>
              <a:t>sale </a:t>
            </a:r>
            <a:r>
              <a:rPr sz="2400" spc="-15" dirty="0">
                <a:latin typeface="Calibri"/>
                <a:cs typeface="Calibri"/>
              </a:rPr>
              <a:t>to </a:t>
            </a:r>
            <a:r>
              <a:rPr sz="2400" spc="-5" dirty="0">
                <a:latin typeface="Calibri"/>
                <a:cs typeface="Calibri"/>
              </a:rPr>
              <a:t>those under</a:t>
            </a:r>
            <a:r>
              <a:rPr sz="2400" spc="-35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18</a:t>
            </a:r>
            <a:endParaRPr sz="2400">
              <a:latin typeface="Calibri"/>
              <a:cs typeface="Calibri"/>
            </a:endParaRPr>
          </a:p>
          <a:p>
            <a:pPr marL="756285" marR="34290" lvl="1" indent="-287020">
              <a:lnSpc>
                <a:spcPct val="80100"/>
              </a:lnSpc>
              <a:spcBef>
                <a:spcPts val="590"/>
              </a:spcBef>
              <a:buFont typeface="Arial"/>
              <a:buChar char="–"/>
              <a:tabLst>
                <a:tab pos="756920" algn="l"/>
                <a:tab pos="1744980" algn="l"/>
              </a:tabLst>
            </a:pPr>
            <a:r>
              <a:rPr sz="2400" spc="-25" dirty="0">
                <a:latin typeface="Calibri"/>
                <a:cs typeface="Calibri"/>
              </a:rPr>
              <a:t>Post </a:t>
            </a:r>
            <a:r>
              <a:rPr sz="2400" spc="-10" dirty="0">
                <a:latin typeface="Calibri"/>
                <a:cs typeface="Calibri"/>
              </a:rPr>
              <a:t>copies of </a:t>
            </a:r>
            <a:r>
              <a:rPr sz="2400" spc="-5" dirty="0">
                <a:latin typeface="Calibri"/>
                <a:cs typeface="Calibri"/>
              </a:rPr>
              <a:t>pertinent </a:t>
            </a:r>
            <a:r>
              <a:rPr sz="2400" spc="-10" dirty="0">
                <a:latin typeface="Calibri"/>
                <a:cs typeface="Calibri"/>
              </a:rPr>
              <a:t>tobacco laws </a:t>
            </a:r>
            <a:r>
              <a:rPr sz="2400" dirty="0">
                <a:latin typeface="Calibri"/>
                <a:cs typeface="Calibri"/>
              </a:rPr>
              <a:t>in </a:t>
            </a:r>
            <a:r>
              <a:rPr sz="2400" spc="-10" dirty="0">
                <a:latin typeface="Calibri"/>
                <a:cs typeface="Calibri"/>
              </a:rPr>
              <a:t>conspicuous  </a:t>
            </a:r>
            <a:r>
              <a:rPr sz="2400" spc="-5" dirty="0">
                <a:latin typeface="Calibri"/>
                <a:cs typeface="Calibri"/>
              </a:rPr>
              <a:t>places.	</a:t>
            </a:r>
            <a:r>
              <a:rPr sz="2400" spc="-15" dirty="0">
                <a:latin typeface="Calibri"/>
                <a:cs typeface="Calibri"/>
              </a:rPr>
              <a:t>Inform </a:t>
            </a:r>
            <a:r>
              <a:rPr sz="2400" spc="-10" dirty="0">
                <a:latin typeface="Calibri"/>
                <a:cs typeface="Calibri"/>
              </a:rPr>
              <a:t>your </a:t>
            </a:r>
            <a:r>
              <a:rPr sz="2400" spc="-5" dirty="0">
                <a:latin typeface="Calibri"/>
                <a:cs typeface="Calibri"/>
              </a:rPr>
              <a:t>employees </a:t>
            </a:r>
            <a:r>
              <a:rPr sz="2400" spc="-10" dirty="0">
                <a:latin typeface="Calibri"/>
                <a:cs typeface="Calibri"/>
              </a:rPr>
              <a:t>where</a:t>
            </a:r>
            <a:r>
              <a:rPr sz="2400" spc="-55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they</a:t>
            </a:r>
            <a:r>
              <a:rPr sz="2400" spc="-25" dirty="0">
                <a:latin typeface="Calibri"/>
                <a:cs typeface="Calibri"/>
              </a:rPr>
              <a:t> </a:t>
            </a:r>
            <a:r>
              <a:rPr sz="2400" spc="-15" dirty="0">
                <a:latin typeface="Calibri"/>
                <a:cs typeface="Calibri"/>
              </a:rPr>
              <a:t>are </a:t>
            </a:r>
            <a:r>
              <a:rPr sz="2400" dirty="0">
                <a:latin typeface="Calibri"/>
                <a:cs typeface="Calibri"/>
              </a:rPr>
              <a:t> </a:t>
            </a:r>
            <a:r>
              <a:rPr sz="2400" spc="-10" dirty="0">
                <a:latin typeface="Calibri"/>
                <a:cs typeface="Calibri"/>
              </a:rPr>
              <a:t>posted.</a:t>
            </a:r>
            <a:endParaRPr sz="2400">
              <a:latin typeface="Calibri"/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40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88086" rIns="0" bIns="0" rtlCol="0">
            <a:spAutoFit/>
          </a:bodyPr>
          <a:lstStyle/>
          <a:p>
            <a:pPr marL="1783714">
              <a:lnSpc>
                <a:spcPts val="4760"/>
              </a:lnSpc>
            </a:pPr>
            <a:r>
              <a:rPr spc="-5" dirty="0"/>
              <a:t>Useful </a:t>
            </a:r>
            <a:r>
              <a:rPr spc="-40" dirty="0"/>
              <a:t>for</a:t>
            </a:r>
            <a:r>
              <a:rPr spc="-45" dirty="0"/>
              <a:t> </a:t>
            </a:r>
            <a:r>
              <a:rPr spc="-10" dirty="0"/>
              <a:t>Merchants</a:t>
            </a:r>
          </a:p>
        </p:txBody>
      </p:sp>
      <p:sp>
        <p:nvSpPr>
          <p:cNvPr id="3" name="object 3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54965" indent="-342265">
              <a:lnSpc>
                <a:spcPts val="2840"/>
              </a:lnSpc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pc="-5" dirty="0"/>
              <a:t>Use</a:t>
            </a:r>
            <a:r>
              <a:rPr spc="-85" dirty="0"/>
              <a:t> </a:t>
            </a:r>
            <a:r>
              <a:rPr spc="-5" dirty="0"/>
              <a:t>Signs*</a:t>
            </a:r>
          </a:p>
          <a:p>
            <a:pPr marL="756285" marR="314325" lvl="1" indent="-287020">
              <a:lnSpc>
                <a:spcPct val="80000"/>
              </a:lnSpc>
              <a:spcBef>
                <a:spcPts val="590"/>
              </a:spcBef>
              <a:buFont typeface="Arial"/>
              <a:buChar char="–"/>
              <a:tabLst>
                <a:tab pos="756920" algn="l"/>
              </a:tabLst>
            </a:pPr>
            <a:r>
              <a:rPr sz="2400" dirty="0">
                <a:latin typeface="Calibri"/>
                <a:cs typeface="Calibri"/>
              </a:rPr>
              <a:t>Place labels and </a:t>
            </a:r>
            <a:r>
              <a:rPr sz="2400" spc="-20" dirty="0">
                <a:latin typeface="Calibri"/>
                <a:cs typeface="Calibri"/>
              </a:rPr>
              <a:t>store </a:t>
            </a:r>
            <a:r>
              <a:rPr sz="2400" spc="-5" dirty="0">
                <a:latin typeface="Calibri"/>
                <a:cs typeface="Calibri"/>
              </a:rPr>
              <a:t>signs on </a:t>
            </a:r>
            <a:r>
              <a:rPr sz="2400" spc="-20" dirty="0">
                <a:latin typeface="Calibri"/>
                <a:cs typeface="Calibri"/>
              </a:rPr>
              <a:t>store </a:t>
            </a:r>
            <a:r>
              <a:rPr sz="2400" spc="-10" dirty="0">
                <a:latin typeface="Calibri"/>
                <a:cs typeface="Calibri"/>
              </a:rPr>
              <a:t>doors, cash  </a:t>
            </a:r>
            <a:r>
              <a:rPr sz="2400" spc="-15" dirty="0">
                <a:latin typeface="Calibri"/>
                <a:cs typeface="Calibri"/>
              </a:rPr>
              <a:t>registers, </a:t>
            </a:r>
            <a:r>
              <a:rPr sz="2400" dirty="0">
                <a:latin typeface="Calibri"/>
                <a:cs typeface="Calibri"/>
              </a:rPr>
              <a:t>and </a:t>
            </a:r>
            <a:r>
              <a:rPr sz="2400" spc="-5" dirty="0">
                <a:latin typeface="Calibri"/>
                <a:cs typeface="Calibri"/>
              </a:rPr>
              <a:t>near </a:t>
            </a:r>
            <a:r>
              <a:rPr sz="2400" spc="-10" dirty="0">
                <a:latin typeface="Calibri"/>
                <a:cs typeface="Calibri"/>
              </a:rPr>
              <a:t>tobacco </a:t>
            </a:r>
            <a:r>
              <a:rPr sz="2400" spc="-15" dirty="0">
                <a:latin typeface="Calibri"/>
                <a:cs typeface="Calibri"/>
              </a:rPr>
              <a:t>displays informing  customers </a:t>
            </a:r>
            <a:r>
              <a:rPr sz="2400" spc="-10" dirty="0">
                <a:latin typeface="Calibri"/>
                <a:cs typeface="Calibri"/>
              </a:rPr>
              <a:t>that </a:t>
            </a:r>
            <a:r>
              <a:rPr sz="2400" dirty="0">
                <a:latin typeface="Calibri"/>
                <a:cs typeface="Calibri"/>
              </a:rPr>
              <a:t>the </a:t>
            </a:r>
            <a:r>
              <a:rPr sz="2400" spc="-15" dirty="0">
                <a:latin typeface="Calibri"/>
                <a:cs typeface="Calibri"/>
              </a:rPr>
              <a:t>retail </a:t>
            </a:r>
            <a:r>
              <a:rPr sz="2400" spc="-5" dirty="0">
                <a:latin typeface="Calibri"/>
                <a:cs typeface="Calibri"/>
              </a:rPr>
              <a:t>outlet does </a:t>
            </a:r>
            <a:r>
              <a:rPr sz="2400" spc="-10" dirty="0">
                <a:latin typeface="Calibri"/>
                <a:cs typeface="Calibri"/>
              </a:rPr>
              <a:t>not </a:t>
            </a:r>
            <a:r>
              <a:rPr sz="2400" spc="-5" dirty="0">
                <a:latin typeface="Calibri"/>
                <a:cs typeface="Calibri"/>
              </a:rPr>
              <a:t>sell </a:t>
            </a:r>
            <a:r>
              <a:rPr sz="2400" spc="-10" dirty="0">
                <a:latin typeface="Calibri"/>
                <a:cs typeface="Calibri"/>
              </a:rPr>
              <a:t>tobacco  </a:t>
            </a:r>
            <a:r>
              <a:rPr sz="2400" spc="-15" dirty="0">
                <a:latin typeface="Calibri"/>
                <a:cs typeface="Calibri"/>
              </a:rPr>
              <a:t>to</a:t>
            </a:r>
            <a:r>
              <a:rPr sz="2400" spc="-90" dirty="0">
                <a:latin typeface="Calibri"/>
                <a:cs typeface="Calibri"/>
              </a:rPr>
              <a:t> </a:t>
            </a:r>
            <a:r>
              <a:rPr sz="2400" spc="-10" dirty="0">
                <a:latin typeface="Calibri"/>
                <a:cs typeface="Calibri"/>
              </a:rPr>
              <a:t>youth.</a:t>
            </a:r>
            <a:endParaRPr sz="2400" dirty="0">
              <a:latin typeface="Calibri"/>
              <a:cs typeface="Calibri"/>
            </a:endParaRPr>
          </a:p>
          <a:p>
            <a:pPr marL="354965" indent="-342265">
              <a:lnSpc>
                <a:spcPts val="3345"/>
              </a:lnSpc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pc="-20" dirty="0"/>
              <a:t>Make </a:t>
            </a:r>
            <a:r>
              <a:rPr spc="-10" dirty="0"/>
              <a:t>tobacco products</a:t>
            </a:r>
            <a:r>
              <a:rPr spc="45" dirty="0"/>
              <a:t> </a:t>
            </a:r>
            <a:r>
              <a:rPr spc="-5" dirty="0"/>
              <a:t>inaccessible*</a:t>
            </a:r>
          </a:p>
          <a:p>
            <a:pPr marL="756285" lvl="1" indent="-287020">
              <a:lnSpc>
                <a:spcPts val="2595"/>
              </a:lnSpc>
              <a:spcBef>
                <a:spcPts val="15"/>
              </a:spcBef>
              <a:buFont typeface="Arial"/>
              <a:buChar char="–"/>
              <a:tabLst>
                <a:tab pos="756920" algn="l"/>
              </a:tabLst>
            </a:pPr>
            <a:r>
              <a:rPr sz="2400" spc="-10" dirty="0">
                <a:latin typeface="Calibri"/>
                <a:cs typeface="Calibri"/>
              </a:rPr>
              <a:t>Stock </a:t>
            </a:r>
            <a:r>
              <a:rPr sz="2400" spc="-5" dirty="0">
                <a:latin typeface="Calibri"/>
                <a:cs typeface="Calibri"/>
              </a:rPr>
              <a:t>should not be </a:t>
            </a:r>
            <a:r>
              <a:rPr sz="2400" spc="-20" dirty="0">
                <a:latin typeface="Calibri"/>
                <a:cs typeface="Calibri"/>
              </a:rPr>
              <a:t>kept </a:t>
            </a:r>
            <a:r>
              <a:rPr sz="2400" spc="-10" dirty="0">
                <a:latin typeface="Calibri"/>
                <a:cs typeface="Calibri"/>
              </a:rPr>
              <a:t>where </a:t>
            </a:r>
            <a:r>
              <a:rPr sz="2400" spc="-5" dirty="0">
                <a:latin typeface="Calibri"/>
                <a:cs typeface="Calibri"/>
              </a:rPr>
              <a:t>accessible </a:t>
            </a:r>
            <a:r>
              <a:rPr sz="2400" spc="-15" dirty="0">
                <a:latin typeface="Calibri"/>
                <a:cs typeface="Calibri"/>
              </a:rPr>
              <a:t>to</a:t>
            </a:r>
            <a:r>
              <a:rPr sz="2400" spc="-35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the</a:t>
            </a:r>
          </a:p>
          <a:p>
            <a:pPr marL="756285">
              <a:lnSpc>
                <a:spcPts val="2595"/>
              </a:lnSpc>
            </a:pPr>
            <a:r>
              <a:rPr sz="2400" b="0" spc="-5" dirty="0">
                <a:latin typeface="Calibri"/>
                <a:cs typeface="Calibri"/>
              </a:rPr>
              <a:t>public.</a:t>
            </a:r>
            <a:endParaRPr sz="2400" dirty="0">
              <a:latin typeface="Calibri"/>
              <a:cs typeface="Calibri"/>
            </a:endParaRPr>
          </a:p>
          <a:p>
            <a:pPr marL="756285" marR="27305" lvl="1" indent="-287020">
              <a:lnSpc>
                <a:spcPts val="2300"/>
              </a:lnSpc>
              <a:spcBef>
                <a:spcPts val="560"/>
              </a:spcBef>
              <a:buFont typeface="Arial"/>
              <a:buChar char="–"/>
              <a:tabLst>
                <a:tab pos="756920" algn="l"/>
              </a:tabLst>
            </a:pPr>
            <a:r>
              <a:rPr sz="2400" spc="-15" dirty="0">
                <a:latin typeface="Calibri"/>
                <a:cs typeface="Calibri"/>
              </a:rPr>
              <a:t>By </a:t>
            </a:r>
            <a:r>
              <a:rPr sz="2400" spc="-10" dirty="0">
                <a:latin typeface="Calibri"/>
                <a:cs typeface="Calibri"/>
              </a:rPr>
              <a:t>having product </a:t>
            </a:r>
            <a:r>
              <a:rPr sz="2400" spc="-5" dirty="0">
                <a:latin typeface="Calibri"/>
                <a:cs typeface="Calibri"/>
              </a:rPr>
              <a:t>sales </a:t>
            </a:r>
            <a:r>
              <a:rPr sz="2400" spc="-10" dirty="0">
                <a:latin typeface="Calibri"/>
                <a:cs typeface="Calibri"/>
              </a:rPr>
              <a:t>go through </a:t>
            </a:r>
            <a:r>
              <a:rPr sz="2400" dirty="0">
                <a:latin typeface="Calibri"/>
                <a:cs typeface="Calibri"/>
              </a:rPr>
              <a:t>a clerk, the </a:t>
            </a:r>
            <a:r>
              <a:rPr sz="2400" spc="-5" dirty="0">
                <a:latin typeface="Calibri"/>
                <a:cs typeface="Calibri"/>
              </a:rPr>
              <a:t>chances  of theft </a:t>
            </a:r>
            <a:r>
              <a:rPr sz="2400" spc="-15" dirty="0">
                <a:latin typeface="Calibri"/>
                <a:cs typeface="Calibri"/>
              </a:rPr>
              <a:t>are </a:t>
            </a:r>
            <a:r>
              <a:rPr sz="2400" spc="-5" dirty="0">
                <a:latin typeface="Calibri"/>
                <a:cs typeface="Calibri"/>
              </a:rPr>
              <a:t>decreased </a:t>
            </a:r>
            <a:r>
              <a:rPr sz="2400" dirty="0">
                <a:latin typeface="Calibri"/>
                <a:cs typeface="Calibri"/>
              </a:rPr>
              <a:t>and the </a:t>
            </a:r>
            <a:r>
              <a:rPr sz="2400" spc="-5" dirty="0">
                <a:latin typeface="Calibri"/>
                <a:cs typeface="Calibri"/>
              </a:rPr>
              <a:t>chances of being </a:t>
            </a:r>
            <a:r>
              <a:rPr sz="2400" spc="-15" dirty="0">
                <a:latin typeface="Calibri"/>
                <a:cs typeface="Calibri"/>
              </a:rPr>
              <a:t>asked  </a:t>
            </a:r>
            <a:r>
              <a:rPr sz="2400" spc="-20" dirty="0">
                <a:latin typeface="Calibri"/>
                <a:cs typeface="Calibri"/>
              </a:rPr>
              <a:t>for </a:t>
            </a:r>
            <a:r>
              <a:rPr sz="2400" dirty="0">
                <a:latin typeface="Calibri"/>
                <a:cs typeface="Calibri"/>
              </a:rPr>
              <a:t>an </a:t>
            </a:r>
            <a:r>
              <a:rPr sz="2400" spc="-5" dirty="0">
                <a:latin typeface="Calibri"/>
                <a:cs typeface="Calibri"/>
              </a:rPr>
              <a:t>ID </a:t>
            </a:r>
            <a:r>
              <a:rPr sz="2400" dirty="0">
                <a:latin typeface="Calibri"/>
                <a:cs typeface="Calibri"/>
              </a:rPr>
              <a:t>is</a:t>
            </a:r>
            <a:r>
              <a:rPr sz="2400" spc="-60" dirty="0">
                <a:latin typeface="Calibri"/>
                <a:cs typeface="Calibri"/>
              </a:rPr>
              <a:t> </a:t>
            </a:r>
            <a:r>
              <a:rPr sz="2400" spc="-10" dirty="0">
                <a:latin typeface="Calibri"/>
                <a:cs typeface="Calibri"/>
              </a:rPr>
              <a:t>increased.</a:t>
            </a:r>
            <a:endParaRPr sz="2400" dirty="0">
              <a:latin typeface="Calibri"/>
              <a:cs typeface="Calibri"/>
            </a:endParaRPr>
          </a:p>
          <a:p>
            <a:pPr marL="643255" lvl="2">
              <a:lnSpc>
                <a:spcPct val="100000"/>
              </a:lnSpc>
              <a:tabLst>
                <a:tab pos="3387090" algn="l"/>
                <a:tab pos="3387725" algn="l"/>
              </a:tabLst>
            </a:pPr>
            <a:r>
              <a:rPr sz="2800" b="1" spc="-5" dirty="0">
                <a:latin typeface="Calibri"/>
                <a:cs typeface="Calibri"/>
              </a:rPr>
              <a:t>* </a:t>
            </a:r>
            <a:r>
              <a:rPr sz="2000" i="1" spc="-5" dirty="0">
                <a:latin typeface="Calibri"/>
                <a:cs typeface="Calibri"/>
              </a:rPr>
              <a:t>Required </a:t>
            </a:r>
            <a:r>
              <a:rPr sz="2000" i="1" spc="-10" dirty="0">
                <a:latin typeface="Calibri"/>
                <a:cs typeface="Calibri"/>
              </a:rPr>
              <a:t>by </a:t>
            </a:r>
            <a:r>
              <a:rPr sz="2000" i="1" dirty="0">
                <a:latin typeface="Calibri"/>
                <a:cs typeface="Calibri"/>
              </a:rPr>
              <a:t>NM </a:t>
            </a:r>
            <a:r>
              <a:rPr sz="2000" i="1" spc="-30" dirty="0">
                <a:latin typeface="Calibri"/>
                <a:cs typeface="Calibri"/>
              </a:rPr>
              <a:t>Tobacco </a:t>
            </a:r>
            <a:r>
              <a:rPr sz="2000" i="1" spc="-5" dirty="0">
                <a:latin typeface="Calibri"/>
                <a:cs typeface="Calibri"/>
              </a:rPr>
              <a:t>Products</a:t>
            </a:r>
            <a:r>
              <a:rPr sz="2000" i="1" spc="-55" dirty="0">
                <a:latin typeface="Calibri"/>
                <a:cs typeface="Calibri"/>
              </a:rPr>
              <a:t> </a:t>
            </a:r>
            <a:r>
              <a:rPr sz="2000" i="1" dirty="0">
                <a:latin typeface="Calibri"/>
                <a:cs typeface="Calibri"/>
              </a:rPr>
              <a:t>Act.</a:t>
            </a:r>
            <a:endParaRPr sz="2000" dirty="0">
              <a:latin typeface="Calibri"/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41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617470" y="211328"/>
            <a:ext cx="4368165" cy="6096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4000" spc="-10" dirty="0"/>
              <a:t>Useful </a:t>
            </a:r>
            <a:r>
              <a:rPr sz="4000" spc="-35" dirty="0"/>
              <a:t>for</a:t>
            </a:r>
            <a:r>
              <a:rPr sz="4000" spc="-45" dirty="0"/>
              <a:t> </a:t>
            </a:r>
            <a:r>
              <a:rPr sz="4000" spc="-15" dirty="0"/>
              <a:t>Merchants</a:t>
            </a:r>
            <a:endParaRPr sz="4000"/>
          </a:p>
        </p:txBody>
      </p:sp>
      <p:sp>
        <p:nvSpPr>
          <p:cNvPr id="3" name="object 3"/>
          <p:cNvSpPr txBox="1"/>
          <p:nvPr/>
        </p:nvSpPr>
        <p:spPr>
          <a:xfrm>
            <a:off x="993444" y="1095502"/>
            <a:ext cx="7427595" cy="417195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54965" marR="782955" indent="-342265">
              <a:lnSpc>
                <a:spcPts val="3020"/>
              </a:lnSpc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800" b="1" spc="-15" dirty="0">
                <a:latin typeface="Calibri"/>
                <a:cs typeface="Calibri"/>
              </a:rPr>
              <a:t>Develop Policies </a:t>
            </a:r>
            <a:r>
              <a:rPr sz="2800" b="1" spc="-20" dirty="0">
                <a:latin typeface="Calibri"/>
                <a:cs typeface="Calibri"/>
              </a:rPr>
              <a:t>for </a:t>
            </a:r>
            <a:r>
              <a:rPr sz="2800" b="1" spc="-5" dirty="0">
                <a:latin typeface="Calibri"/>
                <a:cs typeface="Calibri"/>
              </a:rPr>
              <a:t>dealing </a:t>
            </a:r>
            <a:r>
              <a:rPr sz="2800" b="1" spc="-10" dirty="0">
                <a:latin typeface="Calibri"/>
                <a:cs typeface="Calibri"/>
              </a:rPr>
              <a:t>with </a:t>
            </a:r>
            <a:r>
              <a:rPr sz="2800" b="1" spc="-15" dirty="0">
                <a:latin typeface="Calibri"/>
                <a:cs typeface="Calibri"/>
              </a:rPr>
              <a:t>underage  </a:t>
            </a:r>
            <a:r>
              <a:rPr sz="2800" b="1" spc="-20" dirty="0">
                <a:latin typeface="Calibri"/>
                <a:cs typeface="Calibri"/>
              </a:rPr>
              <a:t>buyers </a:t>
            </a:r>
            <a:r>
              <a:rPr sz="2800" b="1" spc="-10" dirty="0">
                <a:latin typeface="Calibri"/>
                <a:cs typeface="Calibri"/>
              </a:rPr>
              <a:t>who </a:t>
            </a:r>
            <a:r>
              <a:rPr sz="2800" b="1" spc="-15" dirty="0">
                <a:latin typeface="Calibri"/>
                <a:cs typeface="Calibri"/>
              </a:rPr>
              <a:t>are</a:t>
            </a:r>
            <a:r>
              <a:rPr sz="2800" b="1" spc="25" dirty="0">
                <a:latin typeface="Calibri"/>
                <a:cs typeface="Calibri"/>
              </a:rPr>
              <a:t> </a:t>
            </a:r>
            <a:r>
              <a:rPr sz="2800" b="1" spc="-15" dirty="0">
                <a:latin typeface="Calibri"/>
                <a:cs typeface="Calibri"/>
              </a:rPr>
              <a:t>upset</a:t>
            </a:r>
            <a:endParaRPr sz="2800">
              <a:latin typeface="Calibri"/>
              <a:cs typeface="Calibri"/>
            </a:endParaRPr>
          </a:p>
          <a:p>
            <a:pPr marL="756285" marR="5080" lvl="1" indent="-287020">
              <a:lnSpc>
                <a:spcPts val="2590"/>
              </a:lnSpc>
              <a:spcBef>
                <a:spcPts val="600"/>
              </a:spcBef>
              <a:buFont typeface="Arial"/>
              <a:buChar char="•"/>
              <a:tabLst>
                <a:tab pos="756285" algn="l"/>
                <a:tab pos="756920" algn="l"/>
              </a:tabLst>
            </a:pPr>
            <a:r>
              <a:rPr sz="2400" spc="-10" dirty="0">
                <a:latin typeface="Calibri"/>
                <a:cs typeface="Calibri"/>
              </a:rPr>
              <a:t>Develop </a:t>
            </a:r>
            <a:r>
              <a:rPr sz="2400" dirty="0">
                <a:latin typeface="Calibri"/>
                <a:cs typeface="Calibri"/>
              </a:rPr>
              <a:t>a </a:t>
            </a:r>
            <a:r>
              <a:rPr sz="2400" spc="-10" dirty="0">
                <a:latin typeface="Calibri"/>
                <a:cs typeface="Calibri"/>
              </a:rPr>
              <a:t>procedure where </a:t>
            </a:r>
            <a:r>
              <a:rPr sz="2400" dirty="0">
                <a:latin typeface="Calibri"/>
                <a:cs typeface="Calibri"/>
              </a:rPr>
              <a:t>the </a:t>
            </a:r>
            <a:r>
              <a:rPr sz="2400" spc="-5" dirty="0">
                <a:latin typeface="Calibri"/>
                <a:cs typeface="Calibri"/>
              </a:rPr>
              <a:t>manager </a:t>
            </a:r>
            <a:r>
              <a:rPr sz="2400" dirty="0">
                <a:latin typeface="Calibri"/>
                <a:cs typeface="Calibri"/>
              </a:rPr>
              <a:t>is </a:t>
            </a:r>
            <a:r>
              <a:rPr sz="2400" spc="-5" dirty="0">
                <a:latin typeface="Calibri"/>
                <a:cs typeface="Calibri"/>
              </a:rPr>
              <a:t>called </a:t>
            </a:r>
            <a:r>
              <a:rPr sz="2400" dirty="0">
                <a:latin typeface="Calibri"/>
                <a:cs typeface="Calibri"/>
              </a:rPr>
              <a:t>and  the </a:t>
            </a:r>
            <a:r>
              <a:rPr sz="2400" spc="-10" dirty="0">
                <a:latin typeface="Calibri"/>
                <a:cs typeface="Calibri"/>
              </a:rPr>
              <a:t>upset buyer </a:t>
            </a:r>
            <a:r>
              <a:rPr sz="2400" dirty="0">
                <a:latin typeface="Calibri"/>
                <a:cs typeface="Calibri"/>
              </a:rPr>
              <a:t>is </a:t>
            </a:r>
            <a:r>
              <a:rPr sz="2400" spc="-20" dirty="0">
                <a:latin typeface="Calibri"/>
                <a:cs typeface="Calibri"/>
              </a:rPr>
              <a:t>taken </a:t>
            </a:r>
            <a:r>
              <a:rPr sz="2400" dirty="0">
                <a:latin typeface="Calibri"/>
                <a:cs typeface="Calibri"/>
              </a:rPr>
              <a:t>aside and </a:t>
            </a:r>
            <a:r>
              <a:rPr sz="2400" spc="-10" dirty="0">
                <a:latin typeface="Calibri"/>
                <a:cs typeface="Calibri"/>
              </a:rPr>
              <a:t>told </a:t>
            </a:r>
            <a:r>
              <a:rPr sz="2400" spc="-20" dirty="0">
                <a:latin typeface="Calibri"/>
                <a:cs typeface="Calibri"/>
              </a:rPr>
              <a:t>store</a:t>
            </a:r>
            <a:r>
              <a:rPr sz="2400" spc="-85" dirty="0">
                <a:latin typeface="Calibri"/>
                <a:cs typeface="Calibri"/>
              </a:rPr>
              <a:t> </a:t>
            </a:r>
            <a:r>
              <a:rPr sz="2400" spc="-5" dirty="0">
                <a:latin typeface="Calibri"/>
                <a:cs typeface="Calibri"/>
              </a:rPr>
              <a:t>policies.</a:t>
            </a:r>
            <a:endParaRPr sz="2400">
              <a:latin typeface="Calibri"/>
              <a:cs typeface="Calibri"/>
            </a:endParaRPr>
          </a:p>
          <a:p>
            <a:pPr marL="354965" marR="372110" indent="-342265">
              <a:lnSpc>
                <a:spcPts val="3020"/>
              </a:lnSpc>
              <a:spcBef>
                <a:spcPts val="65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800" b="1" spc="-10" dirty="0">
                <a:latin typeface="Calibri"/>
                <a:cs typeface="Calibri"/>
              </a:rPr>
              <a:t>Clerks </a:t>
            </a:r>
            <a:r>
              <a:rPr sz="2800" b="1" spc="-15" dirty="0">
                <a:latin typeface="Calibri"/>
                <a:cs typeface="Calibri"/>
              </a:rPr>
              <a:t>must </a:t>
            </a:r>
            <a:r>
              <a:rPr sz="2800" b="1" spc="-5" dirty="0">
                <a:latin typeface="Calibri"/>
                <a:cs typeface="Calibri"/>
              </a:rPr>
              <a:t>be </a:t>
            </a:r>
            <a:r>
              <a:rPr sz="2800" b="1" spc="-15" dirty="0">
                <a:latin typeface="Calibri"/>
                <a:cs typeface="Calibri"/>
              </a:rPr>
              <a:t>informed </a:t>
            </a:r>
            <a:r>
              <a:rPr sz="2800" b="1" spc="-10" dirty="0">
                <a:latin typeface="Calibri"/>
                <a:cs typeface="Calibri"/>
              </a:rPr>
              <a:t>that they </a:t>
            </a:r>
            <a:r>
              <a:rPr sz="2800" b="1" spc="-5" dirty="0">
                <a:latin typeface="Calibri"/>
                <a:cs typeface="Calibri"/>
              </a:rPr>
              <a:t>should not  sell </a:t>
            </a:r>
            <a:r>
              <a:rPr sz="2800" b="1" spc="-15" dirty="0">
                <a:latin typeface="Calibri"/>
                <a:cs typeface="Calibri"/>
              </a:rPr>
              <a:t>to </a:t>
            </a:r>
            <a:r>
              <a:rPr sz="2800" b="1" spc="-20" dirty="0">
                <a:latin typeface="Calibri"/>
                <a:cs typeface="Calibri"/>
              </a:rPr>
              <a:t>underage</a:t>
            </a:r>
            <a:r>
              <a:rPr sz="2800" b="1" spc="30" dirty="0">
                <a:latin typeface="Calibri"/>
                <a:cs typeface="Calibri"/>
              </a:rPr>
              <a:t> </a:t>
            </a:r>
            <a:r>
              <a:rPr sz="2800" b="1" spc="-10" dirty="0">
                <a:latin typeface="Calibri"/>
                <a:cs typeface="Calibri"/>
              </a:rPr>
              <a:t>friends</a:t>
            </a:r>
            <a:endParaRPr sz="2800">
              <a:latin typeface="Calibri"/>
              <a:cs typeface="Calibri"/>
            </a:endParaRPr>
          </a:p>
          <a:p>
            <a:pPr marL="756285" lvl="1" indent="-287020">
              <a:lnSpc>
                <a:spcPts val="2735"/>
              </a:lnSpc>
              <a:spcBef>
                <a:spcPts val="275"/>
              </a:spcBef>
              <a:buFont typeface="Arial"/>
              <a:buChar char="•"/>
              <a:tabLst>
                <a:tab pos="756285" algn="l"/>
                <a:tab pos="756920" algn="l"/>
              </a:tabLst>
            </a:pPr>
            <a:r>
              <a:rPr sz="2400" spc="-5" dirty="0">
                <a:latin typeface="Calibri"/>
                <a:cs typeface="Calibri"/>
              </a:rPr>
              <a:t>Employees </a:t>
            </a:r>
            <a:r>
              <a:rPr sz="2400" spc="-10" dirty="0">
                <a:latin typeface="Calibri"/>
                <a:cs typeface="Calibri"/>
              </a:rPr>
              <a:t>could </a:t>
            </a:r>
            <a:r>
              <a:rPr sz="2400" spc="-5" dirty="0">
                <a:latin typeface="Calibri"/>
                <a:cs typeface="Calibri"/>
              </a:rPr>
              <a:t>lose </a:t>
            </a:r>
            <a:r>
              <a:rPr sz="2400" dirty="0">
                <a:latin typeface="Calibri"/>
                <a:cs typeface="Calibri"/>
              </a:rPr>
              <a:t>their </a:t>
            </a:r>
            <a:r>
              <a:rPr sz="2400" spc="-10" dirty="0">
                <a:latin typeface="Calibri"/>
                <a:cs typeface="Calibri"/>
              </a:rPr>
              <a:t>jobs </a:t>
            </a:r>
            <a:r>
              <a:rPr sz="2400" dirty="0">
                <a:latin typeface="Calibri"/>
                <a:cs typeface="Calibri"/>
              </a:rPr>
              <a:t>and </a:t>
            </a:r>
            <a:r>
              <a:rPr sz="2400" spc="-15" dirty="0">
                <a:latin typeface="Calibri"/>
                <a:cs typeface="Calibri"/>
              </a:rPr>
              <a:t>face</a:t>
            </a:r>
            <a:r>
              <a:rPr sz="2400" spc="-50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criminal</a:t>
            </a:r>
            <a:endParaRPr sz="2400">
              <a:latin typeface="Calibri"/>
              <a:cs typeface="Calibri"/>
            </a:endParaRPr>
          </a:p>
          <a:p>
            <a:pPr marL="756285">
              <a:lnSpc>
                <a:spcPts val="2735"/>
              </a:lnSpc>
            </a:pPr>
            <a:r>
              <a:rPr sz="2400" spc="-10" dirty="0">
                <a:latin typeface="Calibri"/>
                <a:cs typeface="Calibri"/>
              </a:rPr>
              <a:t>prosecution</a:t>
            </a:r>
            <a:endParaRPr sz="2400">
              <a:latin typeface="Calibri"/>
              <a:cs typeface="Calibri"/>
            </a:endParaRPr>
          </a:p>
          <a:p>
            <a:pPr marL="756285" marR="38735" lvl="1" indent="-287020">
              <a:lnSpc>
                <a:spcPct val="90100"/>
              </a:lnSpc>
              <a:spcBef>
                <a:spcPts val="570"/>
              </a:spcBef>
              <a:buFont typeface="Arial"/>
              <a:buChar char="•"/>
              <a:tabLst>
                <a:tab pos="756285" algn="l"/>
                <a:tab pos="756920" algn="l"/>
              </a:tabLst>
            </a:pPr>
            <a:r>
              <a:rPr sz="2400" spc="-5" dirty="0">
                <a:latin typeface="Calibri"/>
                <a:cs typeface="Calibri"/>
              </a:rPr>
              <a:t>Friends </a:t>
            </a:r>
            <a:r>
              <a:rPr sz="2400" dirty="0">
                <a:latin typeface="Calibri"/>
                <a:cs typeface="Calibri"/>
              </a:rPr>
              <a:t>who </a:t>
            </a:r>
            <a:r>
              <a:rPr sz="2400" spc="-15" dirty="0">
                <a:latin typeface="Calibri"/>
                <a:cs typeface="Calibri"/>
              </a:rPr>
              <a:t>attempt to </a:t>
            </a:r>
            <a:r>
              <a:rPr sz="2400" spc="-5" dirty="0">
                <a:latin typeface="Calibri"/>
                <a:cs typeface="Calibri"/>
              </a:rPr>
              <a:t>buy should be </a:t>
            </a:r>
            <a:r>
              <a:rPr sz="2400" spc="-10" dirty="0">
                <a:latin typeface="Calibri"/>
                <a:cs typeface="Calibri"/>
              </a:rPr>
              <a:t>told </a:t>
            </a:r>
            <a:r>
              <a:rPr sz="2400" spc="-5" dirty="0">
                <a:latin typeface="Calibri"/>
                <a:cs typeface="Calibri"/>
              </a:rPr>
              <a:t>of </a:t>
            </a:r>
            <a:r>
              <a:rPr sz="2400" dirty="0">
                <a:latin typeface="Calibri"/>
                <a:cs typeface="Calibri"/>
              </a:rPr>
              <a:t>the </a:t>
            </a:r>
            <a:r>
              <a:rPr sz="2400" spc="-55" dirty="0">
                <a:latin typeface="Calibri"/>
                <a:cs typeface="Calibri"/>
              </a:rPr>
              <a:t>law,  </a:t>
            </a:r>
            <a:r>
              <a:rPr sz="2400" spc="-10" dirty="0">
                <a:latin typeface="Calibri"/>
                <a:cs typeface="Calibri"/>
              </a:rPr>
              <a:t>directed </a:t>
            </a:r>
            <a:r>
              <a:rPr sz="2400" spc="-15" dirty="0">
                <a:latin typeface="Calibri"/>
                <a:cs typeface="Calibri"/>
              </a:rPr>
              <a:t>to </a:t>
            </a:r>
            <a:r>
              <a:rPr sz="2400" spc="-20" dirty="0">
                <a:latin typeface="Calibri"/>
                <a:cs typeface="Calibri"/>
              </a:rPr>
              <a:t>any </a:t>
            </a:r>
            <a:r>
              <a:rPr sz="2400" spc="-15" dirty="0">
                <a:latin typeface="Calibri"/>
                <a:cs typeface="Calibri"/>
              </a:rPr>
              <a:t>posted </a:t>
            </a:r>
            <a:r>
              <a:rPr sz="2400" spc="-5" dirty="0">
                <a:latin typeface="Calibri"/>
                <a:cs typeface="Calibri"/>
              </a:rPr>
              <a:t>signs </a:t>
            </a:r>
            <a:r>
              <a:rPr sz="2400" dirty="0">
                <a:latin typeface="Calibri"/>
                <a:cs typeface="Calibri"/>
              </a:rPr>
              <a:t>and </a:t>
            </a:r>
            <a:r>
              <a:rPr sz="2400" spc="-10" dirty="0">
                <a:latin typeface="Calibri"/>
                <a:cs typeface="Calibri"/>
              </a:rPr>
              <a:t>told </a:t>
            </a:r>
            <a:r>
              <a:rPr sz="2400" spc="-5" dirty="0">
                <a:latin typeface="Calibri"/>
                <a:cs typeface="Calibri"/>
              </a:rPr>
              <a:t>of </a:t>
            </a:r>
            <a:r>
              <a:rPr sz="2400" dirty="0">
                <a:latin typeface="Calibri"/>
                <a:cs typeface="Calibri"/>
              </a:rPr>
              <a:t>the  </a:t>
            </a:r>
            <a:r>
              <a:rPr sz="2400" spc="-5" dirty="0">
                <a:latin typeface="Calibri"/>
                <a:cs typeface="Calibri"/>
              </a:rPr>
              <a:t>consequences </a:t>
            </a:r>
            <a:r>
              <a:rPr sz="2400" spc="-20" dirty="0">
                <a:latin typeface="Calibri"/>
                <a:cs typeface="Calibri"/>
              </a:rPr>
              <a:t>to </a:t>
            </a:r>
            <a:r>
              <a:rPr sz="2400" dirty="0">
                <a:latin typeface="Calibri"/>
                <a:cs typeface="Calibri"/>
              </a:rPr>
              <a:t>the</a:t>
            </a:r>
            <a:r>
              <a:rPr sz="2400" spc="-55" dirty="0">
                <a:latin typeface="Calibri"/>
                <a:cs typeface="Calibri"/>
              </a:rPr>
              <a:t> </a:t>
            </a:r>
            <a:r>
              <a:rPr sz="2400" spc="-5" dirty="0">
                <a:latin typeface="Calibri"/>
                <a:cs typeface="Calibri"/>
              </a:rPr>
              <a:t>employee.</a:t>
            </a:r>
            <a:endParaRPr sz="2400">
              <a:latin typeface="Calibri"/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42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448309" rIns="0" bIns="0" rtlCol="0">
            <a:spAutoFit/>
          </a:bodyPr>
          <a:lstStyle/>
          <a:p>
            <a:pPr marL="2030095">
              <a:lnSpc>
                <a:spcPct val="100000"/>
              </a:lnSpc>
            </a:pPr>
            <a:r>
              <a:rPr sz="3200" spc="-20" dirty="0"/>
              <a:t>Merchant </a:t>
            </a:r>
            <a:r>
              <a:rPr sz="3200" spc="-35" dirty="0"/>
              <a:t>Education </a:t>
            </a:r>
            <a:r>
              <a:rPr sz="3200" spc="-20" dirty="0"/>
              <a:t>Forms</a:t>
            </a:r>
            <a:r>
              <a:rPr sz="3200" spc="-90" dirty="0"/>
              <a:t> </a:t>
            </a:r>
            <a:r>
              <a:rPr sz="3200" spc="-5" dirty="0"/>
              <a:t>Due</a:t>
            </a:r>
            <a:endParaRPr sz="3200"/>
          </a:p>
        </p:txBody>
      </p:sp>
      <p:sp>
        <p:nvSpPr>
          <p:cNvPr id="4" name="object 4"/>
          <p:cNvSpPr txBox="1"/>
          <p:nvPr/>
        </p:nvSpPr>
        <p:spPr>
          <a:xfrm>
            <a:off x="902614" y="1821307"/>
            <a:ext cx="5972175" cy="308165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20040" indent="-307340">
              <a:lnSpc>
                <a:spcPct val="100000"/>
              </a:lnSpc>
              <a:buFont typeface="Arial"/>
              <a:buChar char="•"/>
              <a:tabLst>
                <a:tab pos="320040" algn="l"/>
                <a:tab pos="320675" algn="l"/>
              </a:tabLst>
            </a:pPr>
            <a:r>
              <a:rPr sz="2200" spc="-5" dirty="0">
                <a:latin typeface="Calibri"/>
                <a:cs typeface="Calibri"/>
              </a:rPr>
              <a:t>ME </a:t>
            </a:r>
            <a:r>
              <a:rPr sz="2200" spc="-25" dirty="0">
                <a:latin typeface="Calibri"/>
                <a:cs typeface="Calibri"/>
              </a:rPr>
              <a:t>forms </a:t>
            </a:r>
            <a:r>
              <a:rPr sz="2200" spc="-10" dirty="0">
                <a:latin typeface="Calibri"/>
                <a:cs typeface="Calibri"/>
              </a:rPr>
              <a:t>due </a:t>
            </a:r>
            <a:r>
              <a:rPr sz="2200" spc="-20" dirty="0">
                <a:latin typeface="Calibri"/>
                <a:cs typeface="Calibri"/>
              </a:rPr>
              <a:t>November </a:t>
            </a:r>
            <a:r>
              <a:rPr sz="2200" spc="-5" dirty="0" smtClean="0">
                <a:latin typeface="Calibri"/>
                <a:cs typeface="Calibri"/>
              </a:rPr>
              <a:t>2</a:t>
            </a:r>
            <a:r>
              <a:rPr lang="en-US" sz="2200" spc="-5" dirty="0" smtClean="0">
                <a:latin typeface="Calibri"/>
                <a:cs typeface="Calibri"/>
              </a:rPr>
              <a:t>6</a:t>
            </a:r>
            <a:r>
              <a:rPr sz="2200" spc="-5" dirty="0" smtClean="0">
                <a:latin typeface="Calibri"/>
                <a:cs typeface="Calibri"/>
              </a:rPr>
              <a:t>, 201</a:t>
            </a:r>
            <a:r>
              <a:rPr lang="en-US" sz="2200" spc="-5" dirty="0" smtClean="0">
                <a:latin typeface="Calibri"/>
                <a:cs typeface="Calibri"/>
              </a:rPr>
              <a:t>9</a:t>
            </a:r>
            <a:r>
              <a:rPr sz="2200" spc="-5" dirty="0" smtClean="0">
                <a:latin typeface="Calibri"/>
                <a:cs typeface="Calibri"/>
              </a:rPr>
              <a:t> </a:t>
            </a:r>
            <a:r>
              <a:rPr sz="2200" spc="-25" dirty="0">
                <a:latin typeface="Calibri"/>
                <a:cs typeface="Calibri"/>
              </a:rPr>
              <a:t>to </a:t>
            </a:r>
            <a:r>
              <a:rPr sz="2200" spc="-5" dirty="0">
                <a:latin typeface="Calibri"/>
                <a:cs typeface="Calibri"/>
              </a:rPr>
              <a:t>the </a:t>
            </a:r>
            <a:r>
              <a:rPr sz="2200" spc="-20" dirty="0">
                <a:latin typeface="Calibri"/>
                <a:cs typeface="Calibri"/>
              </a:rPr>
              <a:t>Office</a:t>
            </a:r>
            <a:r>
              <a:rPr sz="2200" spc="100" dirty="0">
                <a:latin typeface="Calibri"/>
                <a:cs typeface="Calibri"/>
              </a:rPr>
              <a:t> </a:t>
            </a:r>
            <a:r>
              <a:rPr sz="2200" spc="-5" dirty="0">
                <a:latin typeface="Calibri"/>
                <a:cs typeface="Calibri"/>
              </a:rPr>
              <a:t>of</a:t>
            </a:r>
            <a:endParaRPr sz="2200" dirty="0">
              <a:latin typeface="Calibri"/>
              <a:cs typeface="Calibri"/>
            </a:endParaRPr>
          </a:p>
          <a:p>
            <a:pPr marL="320040">
              <a:lnSpc>
                <a:spcPct val="100000"/>
              </a:lnSpc>
            </a:pPr>
            <a:r>
              <a:rPr sz="2200" spc="-25" dirty="0">
                <a:latin typeface="Calibri"/>
                <a:cs typeface="Calibri"/>
              </a:rPr>
              <a:t>Substance  </a:t>
            </a:r>
            <a:r>
              <a:rPr sz="2200" spc="-5" dirty="0">
                <a:latin typeface="Calibri"/>
                <a:cs typeface="Calibri"/>
              </a:rPr>
              <a:t>Abuse</a:t>
            </a:r>
            <a:r>
              <a:rPr sz="2200" spc="-95" dirty="0">
                <a:latin typeface="Calibri"/>
                <a:cs typeface="Calibri"/>
              </a:rPr>
              <a:t> </a:t>
            </a:r>
            <a:r>
              <a:rPr sz="2200" spc="-25" dirty="0">
                <a:latin typeface="Calibri"/>
                <a:cs typeface="Calibri"/>
              </a:rPr>
              <a:t>Prevention.</a:t>
            </a:r>
            <a:endParaRPr sz="2200" dirty="0">
              <a:latin typeface="Calibri"/>
              <a:cs typeface="Calibri"/>
            </a:endParaRPr>
          </a:p>
          <a:p>
            <a:pPr marL="320040" indent="-307340">
              <a:lnSpc>
                <a:spcPct val="100000"/>
              </a:lnSpc>
              <a:spcBef>
                <a:spcPts val="490"/>
              </a:spcBef>
              <a:buFont typeface="Arial"/>
              <a:buChar char="•"/>
              <a:tabLst>
                <a:tab pos="320040" algn="l"/>
                <a:tab pos="320675" algn="l"/>
              </a:tabLst>
            </a:pPr>
            <a:r>
              <a:rPr sz="2200" spc="-5" dirty="0">
                <a:latin typeface="Calibri"/>
                <a:cs typeface="Calibri"/>
              </a:rPr>
              <a:t>Mail</a:t>
            </a:r>
            <a:r>
              <a:rPr sz="2200" spc="-200" dirty="0">
                <a:latin typeface="Calibri"/>
                <a:cs typeface="Calibri"/>
              </a:rPr>
              <a:t> </a:t>
            </a:r>
            <a:r>
              <a:rPr sz="2200" spc="-20" dirty="0">
                <a:latin typeface="Calibri"/>
                <a:cs typeface="Calibri"/>
              </a:rPr>
              <a:t>to:</a:t>
            </a:r>
            <a:endParaRPr sz="2200" dirty="0">
              <a:latin typeface="Calibri"/>
              <a:cs typeface="Calibri"/>
            </a:endParaRPr>
          </a:p>
          <a:p>
            <a:pPr marL="320040">
              <a:lnSpc>
                <a:spcPct val="100000"/>
              </a:lnSpc>
              <a:spcBef>
                <a:spcPts val="325"/>
              </a:spcBef>
            </a:pPr>
            <a:r>
              <a:rPr sz="2200" spc="-10" dirty="0">
                <a:latin typeface="Calibri"/>
                <a:cs typeface="Calibri"/>
              </a:rPr>
              <a:t>Human </a:t>
            </a:r>
            <a:r>
              <a:rPr sz="2200" spc="-5" dirty="0">
                <a:latin typeface="Calibri"/>
                <a:cs typeface="Calibri"/>
              </a:rPr>
              <a:t>Services</a:t>
            </a:r>
            <a:r>
              <a:rPr sz="2200" spc="-70" dirty="0">
                <a:latin typeface="Calibri"/>
                <a:cs typeface="Calibri"/>
              </a:rPr>
              <a:t> </a:t>
            </a:r>
            <a:r>
              <a:rPr sz="2200" spc="-5" dirty="0">
                <a:latin typeface="Calibri"/>
                <a:cs typeface="Calibri"/>
              </a:rPr>
              <a:t>Department/BHSD</a:t>
            </a:r>
            <a:endParaRPr sz="2200" dirty="0">
              <a:latin typeface="Calibri"/>
              <a:cs typeface="Calibri"/>
            </a:endParaRPr>
          </a:p>
          <a:p>
            <a:pPr marL="320040">
              <a:lnSpc>
                <a:spcPct val="100000"/>
              </a:lnSpc>
              <a:spcBef>
                <a:spcPts val="525"/>
              </a:spcBef>
            </a:pPr>
            <a:r>
              <a:rPr sz="2200" spc="-20" dirty="0">
                <a:latin typeface="Calibri"/>
                <a:cs typeface="Calibri"/>
              </a:rPr>
              <a:t>Office </a:t>
            </a:r>
            <a:r>
              <a:rPr sz="2200" spc="-5" dirty="0">
                <a:latin typeface="Calibri"/>
                <a:cs typeface="Calibri"/>
              </a:rPr>
              <a:t>of </a:t>
            </a:r>
            <a:r>
              <a:rPr sz="2200" spc="-25" dirty="0">
                <a:latin typeface="Calibri"/>
                <a:cs typeface="Calibri"/>
              </a:rPr>
              <a:t>Substance </a:t>
            </a:r>
            <a:r>
              <a:rPr sz="2200" spc="-5" dirty="0">
                <a:latin typeface="Calibri"/>
                <a:cs typeface="Calibri"/>
              </a:rPr>
              <a:t>Abuse </a:t>
            </a:r>
            <a:r>
              <a:rPr sz="2200" spc="-25" dirty="0">
                <a:latin typeface="Calibri"/>
                <a:cs typeface="Calibri"/>
              </a:rPr>
              <a:t>Prevention</a:t>
            </a:r>
            <a:endParaRPr sz="2200" dirty="0">
              <a:latin typeface="Calibri"/>
              <a:cs typeface="Calibri"/>
            </a:endParaRPr>
          </a:p>
          <a:p>
            <a:pPr marL="320040">
              <a:lnSpc>
                <a:spcPct val="100000"/>
              </a:lnSpc>
              <a:spcBef>
                <a:spcPts val="530"/>
              </a:spcBef>
            </a:pPr>
            <a:r>
              <a:rPr sz="2200" spc="-5" dirty="0">
                <a:latin typeface="Calibri"/>
                <a:cs typeface="Calibri"/>
              </a:rPr>
              <a:t>37 </a:t>
            </a:r>
            <a:r>
              <a:rPr sz="2200" spc="-20" dirty="0">
                <a:latin typeface="Calibri"/>
                <a:cs typeface="Calibri"/>
              </a:rPr>
              <a:t>Plaza </a:t>
            </a:r>
            <a:r>
              <a:rPr sz="2200" spc="-5" dirty="0">
                <a:latin typeface="Calibri"/>
                <a:cs typeface="Calibri"/>
              </a:rPr>
              <a:t>La</a:t>
            </a:r>
            <a:r>
              <a:rPr sz="2200" spc="-170" dirty="0">
                <a:latin typeface="Calibri"/>
                <a:cs typeface="Calibri"/>
              </a:rPr>
              <a:t> </a:t>
            </a:r>
            <a:r>
              <a:rPr sz="2200" spc="-15" dirty="0">
                <a:latin typeface="Calibri"/>
                <a:cs typeface="Calibri"/>
              </a:rPr>
              <a:t>Prensa</a:t>
            </a:r>
            <a:endParaRPr sz="2200" dirty="0">
              <a:latin typeface="Calibri"/>
              <a:cs typeface="Calibri"/>
            </a:endParaRPr>
          </a:p>
          <a:p>
            <a:pPr marL="320040" marR="2411730">
              <a:lnSpc>
                <a:spcPct val="120000"/>
              </a:lnSpc>
            </a:pPr>
            <a:r>
              <a:rPr sz="2200" spc="-25" dirty="0">
                <a:latin typeface="Calibri"/>
                <a:cs typeface="Calibri"/>
              </a:rPr>
              <a:t>Santa Fe, </a:t>
            </a:r>
            <a:r>
              <a:rPr sz="2200" spc="-20" dirty="0">
                <a:latin typeface="Calibri"/>
                <a:cs typeface="Calibri"/>
              </a:rPr>
              <a:t>New </a:t>
            </a:r>
            <a:r>
              <a:rPr sz="2200" spc="-30" dirty="0">
                <a:latin typeface="Calibri"/>
                <a:cs typeface="Calibri"/>
              </a:rPr>
              <a:t>Mexico </a:t>
            </a:r>
            <a:r>
              <a:rPr sz="2200" spc="-5" dirty="0">
                <a:latin typeface="Calibri"/>
                <a:cs typeface="Calibri"/>
              </a:rPr>
              <a:t>87504  </a:t>
            </a:r>
            <a:r>
              <a:rPr sz="2200" spc="-45" dirty="0">
                <a:latin typeface="Calibri"/>
                <a:cs typeface="Calibri"/>
              </a:rPr>
              <a:t>Attn: </a:t>
            </a:r>
            <a:r>
              <a:rPr lang="en-US" sz="2200" spc="-5" dirty="0" smtClean="0">
                <a:latin typeface="Calibri"/>
                <a:cs typeface="Calibri"/>
              </a:rPr>
              <a:t>Jay Quintana</a:t>
            </a:r>
            <a:endParaRPr sz="2200" dirty="0">
              <a:latin typeface="Calibri"/>
              <a:cs typeface="Calibri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43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534917" y="2791586"/>
            <a:ext cx="2076450" cy="71183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pc="-25" dirty="0"/>
              <a:t>Role</a:t>
            </a:r>
            <a:r>
              <a:rPr spc="-75" dirty="0"/>
              <a:t> </a:t>
            </a:r>
            <a:r>
              <a:rPr spc="-20" dirty="0"/>
              <a:t>Play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44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172205" y="1724786"/>
            <a:ext cx="2571750" cy="71183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pc="-5" dirty="0"/>
              <a:t>Questions?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2194941" y="3836796"/>
            <a:ext cx="4752975" cy="166199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905" algn="ctr">
              <a:lnSpc>
                <a:spcPct val="100000"/>
              </a:lnSpc>
            </a:pPr>
            <a:r>
              <a:rPr lang="en-US" sz="2700" spc="-5" dirty="0" smtClean="0">
                <a:latin typeface="Calibri"/>
                <a:cs typeface="Calibri"/>
              </a:rPr>
              <a:t>Jay Quintana</a:t>
            </a:r>
            <a:endParaRPr sz="2700" dirty="0">
              <a:latin typeface="Calibri"/>
              <a:cs typeface="Calibri"/>
            </a:endParaRPr>
          </a:p>
          <a:p>
            <a:pPr marL="12700" marR="5080" algn="ctr">
              <a:lnSpc>
                <a:spcPct val="100000"/>
              </a:lnSpc>
            </a:pPr>
            <a:r>
              <a:rPr sz="2700" spc="-5" dirty="0">
                <a:latin typeface="Calibri"/>
                <a:cs typeface="Calibri"/>
              </a:rPr>
              <a:t>Email:</a:t>
            </a:r>
            <a:r>
              <a:rPr sz="2700" spc="-50" dirty="0">
                <a:latin typeface="Calibri"/>
                <a:cs typeface="Calibri"/>
              </a:rPr>
              <a:t> </a:t>
            </a:r>
            <a:r>
              <a:rPr lang="en-US" sz="2700" u="heavy" spc="-15" dirty="0" smtClean="0">
                <a:solidFill>
                  <a:srgbClr val="0000FF"/>
                </a:solidFill>
                <a:latin typeface="Calibri"/>
                <a:cs typeface="Calibri"/>
                <a:hlinkClick r:id="rId2"/>
              </a:rPr>
              <a:t>JayE.Quintana@state.nm.us</a:t>
            </a:r>
            <a:r>
              <a:rPr lang="en-US" sz="2700" u="heavy" spc="-15" dirty="0" smtClean="0">
                <a:solidFill>
                  <a:srgbClr val="0000FF"/>
                </a:solidFill>
                <a:latin typeface="Calibri"/>
                <a:cs typeface="Calibri"/>
              </a:rPr>
              <a:t> </a:t>
            </a:r>
            <a:r>
              <a:rPr sz="2700" dirty="0" smtClean="0">
                <a:latin typeface="Calibri"/>
                <a:cs typeface="Calibri"/>
              </a:rPr>
              <a:t>Phone</a:t>
            </a:r>
            <a:r>
              <a:rPr sz="2700" dirty="0">
                <a:latin typeface="Calibri"/>
                <a:cs typeface="Calibri"/>
              </a:rPr>
              <a:t>:</a:t>
            </a:r>
            <a:r>
              <a:rPr sz="2700" spc="-105" dirty="0">
                <a:latin typeface="Calibri"/>
                <a:cs typeface="Calibri"/>
              </a:rPr>
              <a:t> </a:t>
            </a:r>
            <a:r>
              <a:rPr sz="2700" spc="-5" dirty="0" smtClean="0">
                <a:latin typeface="Calibri"/>
                <a:cs typeface="Calibri"/>
              </a:rPr>
              <a:t>505-476-</a:t>
            </a:r>
            <a:r>
              <a:rPr lang="en-US" sz="2700" spc="-5" dirty="0" smtClean="0">
                <a:latin typeface="Calibri"/>
                <a:cs typeface="Calibri"/>
              </a:rPr>
              <a:t>9285</a:t>
            </a:r>
            <a:endParaRPr sz="2700" dirty="0">
              <a:latin typeface="Calibri"/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45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977900" y="1285333"/>
            <a:ext cx="6075045" cy="2948884"/>
          </a:xfrm>
          <a:prstGeom prst="rect">
            <a:avLst/>
          </a:prstGeom>
        </p:spPr>
        <p:txBody>
          <a:bodyPr vert="horz" wrap="square" lIns="0" tIns="4445" rIns="0" bIns="0" rtlCol="0">
            <a:spAutoFit/>
          </a:bodyPr>
          <a:lstStyle/>
          <a:p>
            <a:pPr marL="469265" marR="77470" indent="-457200">
              <a:lnSpc>
                <a:spcPts val="1380"/>
              </a:lnSpc>
              <a:spcBef>
                <a:spcPts val="35"/>
              </a:spcBef>
            </a:pPr>
            <a:r>
              <a:rPr sz="1400" spc="-5" dirty="0">
                <a:latin typeface="Times New Roman"/>
                <a:cs typeface="Times New Roman"/>
              </a:rPr>
              <a:t>Green </a:t>
            </a:r>
            <a:r>
              <a:rPr sz="1400" dirty="0">
                <a:latin typeface="Times New Roman"/>
                <a:cs typeface="Times New Roman"/>
              </a:rPr>
              <a:t>D, </a:t>
            </a:r>
            <a:r>
              <a:rPr sz="1400" spc="-5" dirty="0">
                <a:latin typeface="Times New Roman"/>
                <a:cs typeface="Times New Roman"/>
              </a:rPr>
              <a:t>Peñaloza </a:t>
            </a:r>
            <a:r>
              <a:rPr sz="1400" spc="-10" dirty="0">
                <a:latin typeface="Times New Roman"/>
                <a:cs typeface="Times New Roman"/>
              </a:rPr>
              <a:t>L, </a:t>
            </a:r>
            <a:r>
              <a:rPr sz="1400" dirty="0">
                <a:latin typeface="Times New Roman"/>
                <a:cs typeface="Times New Roman"/>
              </a:rPr>
              <a:t>and </a:t>
            </a:r>
            <a:r>
              <a:rPr sz="1400" spc="-5" dirty="0">
                <a:latin typeface="Times New Roman"/>
                <a:cs typeface="Times New Roman"/>
              </a:rPr>
              <a:t>FitzGerald </a:t>
            </a:r>
            <a:r>
              <a:rPr sz="1400" dirty="0">
                <a:latin typeface="Times New Roman"/>
                <a:cs typeface="Times New Roman"/>
              </a:rPr>
              <a:t>C. 2012. </a:t>
            </a:r>
            <a:r>
              <a:rPr sz="1400" i="1" spc="-5" dirty="0">
                <a:latin typeface="Times New Roman"/>
                <a:cs typeface="Times New Roman"/>
              </a:rPr>
              <a:t>New Mexico </a:t>
            </a:r>
            <a:r>
              <a:rPr sz="1400" i="1" dirty="0">
                <a:latin typeface="Times New Roman"/>
                <a:cs typeface="Times New Roman"/>
              </a:rPr>
              <a:t>Youth Risk &amp; </a:t>
            </a:r>
            <a:r>
              <a:rPr sz="1400" i="1" spc="-5" dirty="0">
                <a:latin typeface="Times New Roman"/>
                <a:cs typeface="Times New Roman"/>
              </a:rPr>
              <a:t>Resiliency Survey: </a:t>
            </a:r>
            <a:r>
              <a:rPr sz="1400" i="1" dirty="0">
                <a:latin typeface="Times New Roman"/>
                <a:cs typeface="Times New Roman"/>
              </a:rPr>
              <a:t>High  </a:t>
            </a:r>
            <a:r>
              <a:rPr sz="1400" i="1" spc="-5" dirty="0">
                <a:latin typeface="Times New Roman"/>
                <a:cs typeface="Times New Roman"/>
              </a:rPr>
              <a:t>School Survey </a:t>
            </a:r>
            <a:r>
              <a:rPr sz="1400" i="1" dirty="0">
                <a:latin typeface="Times New Roman"/>
                <a:cs typeface="Times New Roman"/>
              </a:rPr>
              <a:t>Results 2011. </a:t>
            </a:r>
            <a:r>
              <a:rPr sz="1400" i="1" spc="-5" dirty="0">
                <a:latin typeface="Times New Roman"/>
                <a:cs typeface="Times New Roman"/>
              </a:rPr>
              <a:t>Epidemiology </a:t>
            </a:r>
            <a:r>
              <a:rPr sz="1400" i="1" dirty="0">
                <a:latin typeface="Times New Roman"/>
                <a:cs typeface="Times New Roman"/>
              </a:rPr>
              <a:t>and Response </a:t>
            </a:r>
            <a:r>
              <a:rPr sz="1400" i="1" spc="-5" dirty="0">
                <a:latin typeface="Times New Roman"/>
                <a:cs typeface="Times New Roman"/>
              </a:rPr>
              <a:t>Division, New</a:t>
            </a:r>
            <a:r>
              <a:rPr sz="1400" i="1" spc="100" dirty="0">
                <a:latin typeface="Times New Roman"/>
                <a:cs typeface="Times New Roman"/>
              </a:rPr>
              <a:t> </a:t>
            </a:r>
            <a:r>
              <a:rPr sz="1400" i="1" spc="-5" dirty="0">
                <a:latin typeface="Times New Roman"/>
                <a:cs typeface="Times New Roman"/>
              </a:rPr>
              <a:t>Mexico</a:t>
            </a:r>
            <a:endParaRPr sz="1400" dirty="0">
              <a:latin typeface="Times New Roman"/>
              <a:cs typeface="Times New Roman"/>
            </a:endParaRPr>
          </a:p>
          <a:p>
            <a:pPr marL="469265" marR="92710">
              <a:lnSpc>
                <a:spcPts val="1380"/>
              </a:lnSpc>
            </a:pPr>
            <a:r>
              <a:rPr sz="1400" i="1" spc="-5" dirty="0">
                <a:latin typeface="Times New Roman"/>
                <a:cs typeface="Times New Roman"/>
              </a:rPr>
              <a:t>Department </a:t>
            </a:r>
            <a:r>
              <a:rPr sz="1400" i="1" dirty="0">
                <a:latin typeface="Times New Roman"/>
                <a:cs typeface="Times New Roman"/>
              </a:rPr>
              <a:t>of </a:t>
            </a:r>
            <a:r>
              <a:rPr sz="1400" i="1" spc="-5" dirty="0">
                <a:latin typeface="Times New Roman"/>
                <a:cs typeface="Times New Roman"/>
              </a:rPr>
              <a:t>Health, </a:t>
            </a:r>
            <a:r>
              <a:rPr sz="1400" i="1" dirty="0">
                <a:latin typeface="Times New Roman"/>
                <a:cs typeface="Times New Roman"/>
              </a:rPr>
              <a:t>School and Family Support </a:t>
            </a:r>
            <a:r>
              <a:rPr sz="1400" i="1" spc="-5" dirty="0">
                <a:latin typeface="Times New Roman"/>
                <a:cs typeface="Times New Roman"/>
              </a:rPr>
              <a:t>Bureau, New Mexico </a:t>
            </a:r>
            <a:r>
              <a:rPr sz="1400" i="1" dirty="0">
                <a:latin typeface="Times New Roman"/>
                <a:cs typeface="Times New Roman"/>
              </a:rPr>
              <a:t>Public </a:t>
            </a:r>
            <a:r>
              <a:rPr sz="1400" i="1" spc="-5" dirty="0">
                <a:latin typeface="Times New Roman"/>
                <a:cs typeface="Times New Roman"/>
              </a:rPr>
              <a:t>Education  Department, </a:t>
            </a:r>
            <a:r>
              <a:rPr sz="1400" i="1" dirty="0">
                <a:latin typeface="Times New Roman"/>
                <a:cs typeface="Times New Roman"/>
              </a:rPr>
              <a:t>and University of </a:t>
            </a:r>
            <a:r>
              <a:rPr sz="1400" i="1" spc="-5" dirty="0">
                <a:latin typeface="Times New Roman"/>
                <a:cs typeface="Times New Roman"/>
              </a:rPr>
              <a:t>New Mexico </a:t>
            </a:r>
            <a:r>
              <a:rPr sz="1400" i="1" dirty="0">
                <a:latin typeface="Times New Roman"/>
                <a:cs typeface="Times New Roman"/>
              </a:rPr>
              <a:t>Prevention</a:t>
            </a:r>
            <a:r>
              <a:rPr sz="1400" i="1" spc="10" dirty="0">
                <a:latin typeface="Times New Roman"/>
                <a:cs typeface="Times New Roman"/>
              </a:rPr>
              <a:t> </a:t>
            </a:r>
            <a:r>
              <a:rPr sz="1400" i="1" spc="-5" dirty="0">
                <a:latin typeface="Times New Roman"/>
                <a:cs typeface="Times New Roman"/>
              </a:rPr>
              <a:t>Research</a:t>
            </a:r>
            <a:endParaRPr sz="14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1400" dirty="0">
              <a:latin typeface="Times New Roman"/>
              <a:cs typeface="Times New Roman"/>
            </a:endParaRPr>
          </a:p>
          <a:p>
            <a:pPr marL="469265" marR="417830" indent="-457200">
              <a:lnSpc>
                <a:spcPts val="1380"/>
              </a:lnSpc>
            </a:pPr>
            <a:r>
              <a:rPr sz="1400" spc="-5" dirty="0">
                <a:latin typeface="Times New Roman"/>
                <a:cs typeface="Times New Roman"/>
              </a:rPr>
              <a:t>SAMHSA. (2012). </a:t>
            </a:r>
            <a:r>
              <a:rPr sz="1400" i="1" spc="-5" dirty="0">
                <a:latin typeface="Times New Roman"/>
                <a:cs typeface="Times New Roman"/>
              </a:rPr>
              <a:t>FY2911 </a:t>
            </a:r>
            <a:r>
              <a:rPr sz="1400" i="1" dirty="0">
                <a:latin typeface="Times New Roman"/>
                <a:cs typeface="Times New Roman"/>
              </a:rPr>
              <a:t>Annual Synar </a:t>
            </a:r>
            <a:r>
              <a:rPr sz="1400" i="1" spc="-5" dirty="0">
                <a:latin typeface="Times New Roman"/>
                <a:cs typeface="Times New Roman"/>
              </a:rPr>
              <a:t>R=eports Tobacco </a:t>
            </a:r>
            <a:r>
              <a:rPr sz="1400" i="1" dirty="0">
                <a:latin typeface="Times New Roman"/>
                <a:cs typeface="Times New Roman"/>
              </a:rPr>
              <a:t>Sales to </a:t>
            </a:r>
            <a:r>
              <a:rPr sz="1400" i="1" spc="-5" dirty="0">
                <a:latin typeface="Times New Roman"/>
                <a:cs typeface="Times New Roman"/>
              </a:rPr>
              <a:t>Youth</a:t>
            </a:r>
            <a:r>
              <a:rPr sz="1400" spc="-5" dirty="0">
                <a:latin typeface="Times New Roman"/>
                <a:cs typeface="Times New Roman"/>
              </a:rPr>
              <a:t>. Retrieved from  </a:t>
            </a:r>
            <a:r>
              <a:rPr sz="1400" spc="-5" dirty="0">
                <a:latin typeface="Times New Roman"/>
                <a:cs typeface="Times New Roman"/>
                <a:hlinkClick r:id="rId2"/>
              </a:rPr>
              <a:t>http://www.samhsa.gov/prevention/2011-Annual-Synar-Report.pdf</a:t>
            </a:r>
            <a:endParaRPr sz="14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1400" dirty="0">
              <a:latin typeface="Times New Roman"/>
              <a:cs typeface="Times New Roman"/>
            </a:endParaRPr>
          </a:p>
          <a:p>
            <a:pPr marL="469265" marR="5080" indent="-419100">
              <a:lnSpc>
                <a:spcPts val="1380"/>
              </a:lnSpc>
            </a:pPr>
            <a:r>
              <a:rPr sz="1400" dirty="0">
                <a:latin typeface="Times New Roman"/>
                <a:cs typeface="Times New Roman"/>
              </a:rPr>
              <a:t>United </a:t>
            </a:r>
            <a:r>
              <a:rPr sz="1400" spc="-5" dirty="0">
                <a:latin typeface="Times New Roman"/>
                <a:cs typeface="Times New Roman"/>
              </a:rPr>
              <a:t>States Food and </a:t>
            </a:r>
            <a:r>
              <a:rPr sz="1400" dirty="0">
                <a:latin typeface="Times New Roman"/>
                <a:cs typeface="Times New Roman"/>
              </a:rPr>
              <a:t>Drug </a:t>
            </a:r>
            <a:r>
              <a:rPr sz="1400" spc="-5" dirty="0">
                <a:latin typeface="Times New Roman"/>
                <a:cs typeface="Times New Roman"/>
              </a:rPr>
              <a:t>Administration. (2013). </a:t>
            </a:r>
            <a:r>
              <a:rPr sz="1400" i="1" spc="-5" dirty="0">
                <a:latin typeface="Times New Roman"/>
                <a:cs typeface="Times New Roman"/>
              </a:rPr>
              <a:t>Overview </a:t>
            </a:r>
            <a:r>
              <a:rPr sz="1400" i="1" dirty="0">
                <a:latin typeface="Times New Roman"/>
                <a:cs typeface="Times New Roman"/>
              </a:rPr>
              <a:t>of the Family </a:t>
            </a:r>
            <a:r>
              <a:rPr sz="1400" i="1" spc="-5" dirty="0">
                <a:latin typeface="Times New Roman"/>
                <a:cs typeface="Times New Roman"/>
              </a:rPr>
              <a:t>Smoking Prevention  </a:t>
            </a:r>
            <a:r>
              <a:rPr sz="1400" i="1" dirty="0">
                <a:latin typeface="Times New Roman"/>
                <a:cs typeface="Times New Roman"/>
              </a:rPr>
              <a:t>and </a:t>
            </a:r>
            <a:r>
              <a:rPr sz="1400" i="1" spc="-5" dirty="0">
                <a:latin typeface="Times New Roman"/>
                <a:cs typeface="Times New Roman"/>
              </a:rPr>
              <a:t>Tobacco </a:t>
            </a:r>
            <a:r>
              <a:rPr sz="1400" i="1" dirty="0">
                <a:latin typeface="Times New Roman"/>
                <a:cs typeface="Times New Roman"/>
              </a:rPr>
              <a:t>Control </a:t>
            </a:r>
            <a:r>
              <a:rPr sz="1400" i="1" spc="-5" dirty="0">
                <a:latin typeface="Times New Roman"/>
                <a:cs typeface="Times New Roman"/>
              </a:rPr>
              <a:t>Act: Consumer </a:t>
            </a:r>
            <a:r>
              <a:rPr sz="1400" i="1" dirty="0">
                <a:latin typeface="Times New Roman"/>
                <a:cs typeface="Times New Roman"/>
              </a:rPr>
              <a:t>fact Sheet</a:t>
            </a:r>
            <a:r>
              <a:rPr sz="1400" dirty="0">
                <a:latin typeface="Times New Roman"/>
                <a:cs typeface="Times New Roman"/>
              </a:rPr>
              <a:t>. </a:t>
            </a:r>
            <a:r>
              <a:rPr sz="1400" spc="-5" dirty="0">
                <a:latin typeface="Times New Roman"/>
                <a:cs typeface="Times New Roman"/>
              </a:rPr>
              <a:t>Retrieved </a:t>
            </a:r>
            <a:r>
              <a:rPr sz="1400" dirty="0">
                <a:latin typeface="Times New Roman"/>
                <a:cs typeface="Times New Roman"/>
              </a:rPr>
              <a:t>from  </a:t>
            </a:r>
            <a:r>
              <a:rPr sz="1400" spc="-5" dirty="0">
                <a:latin typeface="Times New Roman"/>
                <a:cs typeface="Times New Roman"/>
                <a:hlinkClick r:id="rId3"/>
              </a:rPr>
              <a:t>http://www.fda.gov/TobaccoProducts/GuidanceComplianceRegulatoryInformation/ucm246 </a:t>
            </a:r>
            <a:r>
              <a:rPr sz="1400" spc="-5" dirty="0">
                <a:latin typeface="Times New Roman"/>
                <a:cs typeface="Times New Roman"/>
              </a:rPr>
              <a:t> </a:t>
            </a:r>
            <a:r>
              <a:rPr sz="1400" dirty="0">
                <a:latin typeface="Times New Roman"/>
                <a:cs typeface="Times New Roman"/>
              </a:rPr>
              <a:t>129.htm</a:t>
            </a: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88086" rIns="0" bIns="0" rtlCol="0">
            <a:spAutoFit/>
          </a:bodyPr>
          <a:lstStyle/>
          <a:p>
            <a:pPr marL="2928620">
              <a:lnSpc>
                <a:spcPct val="100000"/>
              </a:lnSpc>
            </a:pPr>
            <a:r>
              <a:rPr spc="-75" dirty="0"/>
              <a:t>R</a:t>
            </a:r>
            <a:r>
              <a:rPr spc="-30" dirty="0"/>
              <a:t>e</a:t>
            </a:r>
            <a:r>
              <a:rPr spc="-110" dirty="0"/>
              <a:t>f</a:t>
            </a:r>
            <a:r>
              <a:rPr dirty="0"/>
              <a:t>e</a:t>
            </a:r>
            <a:r>
              <a:rPr spc="-60" dirty="0"/>
              <a:t>r</a:t>
            </a:r>
            <a:r>
              <a:rPr dirty="0"/>
              <a:t>ences</a:t>
            </a:r>
          </a:p>
        </p:txBody>
      </p:sp>
      <p:sp>
        <p:nvSpPr>
          <p:cNvPr id="4" name="object 4"/>
          <p:cNvSpPr/>
          <p:nvPr/>
        </p:nvSpPr>
        <p:spPr>
          <a:xfrm>
            <a:off x="6629400" y="4457700"/>
            <a:ext cx="2037918" cy="190500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200" dirty="0"/>
          </a:p>
        </p:txBody>
      </p:sp>
      <p:sp>
        <p:nvSpPr>
          <p:cNvPr id="5" name="object 5"/>
          <p:cNvSpPr/>
          <p:nvPr/>
        </p:nvSpPr>
        <p:spPr>
          <a:xfrm>
            <a:off x="7239000" y="4636475"/>
            <a:ext cx="851650" cy="1547449"/>
          </a:xfrm>
          <a:custGeom>
            <a:avLst/>
            <a:gdLst/>
            <a:ahLst/>
            <a:cxnLst/>
            <a:rect l="l" t="t" r="r" b="b"/>
            <a:pathLst>
              <a:path w="1358900" h="1959610">
                <a:moveTo>
                  <a:pt x="1093724" y="0"/>
                </a:moveTo>
                <a:lnTo>
                  <a:pt x="0" y="1722501"/>
                </a:lnTo>
                <a:lnTo>
                  <a:pt x="212725" y="1959102"/>
                </a:lnTo>
                <a:lnTo>
                  <a:pt x="1358900" y="161925"/>
                </a:lnTo>
                <a:lnTo>
                  <a:pt x="1093724" y="0"/>
                </a:lnTo>
                <a:close/>
              </a:path>
            </a:pathLst>
          </a:custGeom>
          <a:solidFill>
            <a:srgbClr val="AC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46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88086" rIns="0" bIns="0" rtlCol="0">
            <a:spAutoFit/>
          </a:bodyPr>
          <a:lstStyle/>
          <a:p>
            <a:pPr marL="3292475">
              <a:lnSpc>
                <a:spcPct val="100000"/>
              </a:lnSpc>
            </a:pPr>
            <a:r>
              <a:rPr spc="-5" dirty="0"/>
              <a:t>S</a:t>
            </a:r>
            <a:r>
              <a:rPr spc="10" dirty="0"/>
              <a:t>o</a:t>
            </a:r>
            <a:r>
              <a:rPr spc="-5" dirty="0"/>
              <a:t>u</a:t>
            </a:r>
            <a:r>
              <a:rPr spc="-55" dirty="0"/>
              <a:t>r</a:t>
            </a:r>
            <a:r>
              <a:rPr dirty="0"/>
              <a:t>ces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535940" y="1572005"/>
            <a:ext cx="8066405" cy="358816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55600" indent="-342900">
              <a:lnSpc>
                <a:spcPts val="3650"/>
              </a:lnSpc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000" spc="-15" dirty="0">
                <a:latin typeface="Calibri"/>
                <a:cs typeface="Calibri"/>
              </a:rPr>
              <a:t>Food </a:t>
            </a:r>
            <a:r>
              <a:rPr sz="2000" dirty="0">
                <a:latin typeface="Calibri"/>
                <a:cs typeface="Calibri"/>
              </a:rPr>
              <a:t>and </a:t>
            </a:r>
            <a:r>
              <a:rPr sz="2000" spc="-5" dirty="0">
                <a:latin typeface="Calibri"/>
                <a:cs typeface="Calibri"/>
              </a:rPr>
              <a:t>Drug </a:t>
            </a:r>
            <a:r>
              <a:rPr sz="2000" spc="-15" dirty="0">
                <a:latin typeface="Calibri"/>
                <a:cs typeface="Calibri"/>
              </a:rPr>
              <a:t>Administration,</a:t>
            </a:r>
            <a:r>
              <a:rPr sz="2000" spc="100" dirty="0">
                <a:latin typeface="Calibri"/>
                <a:cs typeface="Calibri"/>
              </a:rPr>
              <a:t> </a:t>
            </a:r>
            <a:r>
              <a:rPr sz="2000" spc="-15" dirty="0">
                <a:latin typeface="Calibri"/>
                <a:cs typeface="Calibri"/>
              </a:rPr>
              <a:t>Flavored</a:t>
            </a:r>
            <a:endParaRPr sz="2000" dirty="0">
              <a:latin typeface="Calibri"/>
              <a:cs typeface="Calibri"/>
            </a:endParaRPr>
          </a:p>
          <a:p>
            <a:pPr marL="355600">
              <a:lnSpc>
                <a:spcPts val="3650"/>
              </a:lnSpc>
            </a:pPr>
            <a:r>
              <a:rPr sz="2000" spc="-45" dirty="0">
                <a:latin typeface="Calibri"/>
                <a:cs typeface="Calibri"/>
              </a:rPr>
              <a:t>Tobacco </a:t>
            </a:r>
            <a:r>
              <a:rPr sz="2000" spc="-10" dirty="0">
                <a:latin typeface="Calibri"/>
                <a:cs typeface="Calibri"/>
              </a:rPr>
              <a:t>Product </a:t>
            </a:r>
            <a:r>
              <a:rPr sz="2000" spc="-20" dirty="0">
                <a:latin typeface="Calibri"/>
                <a:cs typeface="Calibri"/>
              </a:rPr>
              <a:t>Fact</a:t>
            </a:r>
            <a:r>
              <a:rPr sz="2000" spc="-25" dirty="0">
                <a:latin typeface="Calibri"/>
                <a:cs typeface="Calibri"/>
              </a:rPr>
              <a:t> </a:t>
            </a:r>
            <a:r>
              <a:rPr sz="2000" spc="-5" dirty="0">
                <a:latin typeface="Calibri"/>
                <a:cs typeface="Calibri"/>
              </a:rPr>
              <a:t>Sheet,</a:t>
            </a:r>
            <a:endParaRPr sz="2000" dirty="0">
              <a:latin typeface="Calibri"/>
              <a:cs typeface="Calibri"/>
            </a:endParaRPr>
          </a:p>
          <a:p>
            <a:pPr marL="355600" marR="187325" indent="-342900" algn="just">
              <a:lnSpc>
                <a:spcPts val="3460"/>
              </a:lnSpc>
              <a:spcBef>
                <a:spcPts val="815"/>
              </a:spcBef>
              <a:buFont typeface="Arial"/>
              <a:buChar char="•"/>
              <a:tabLst>
                <a:tab pos="355600" algn="l"/>
              </a:tabLst>
            </a:pPr>
            <a:r>
              <a:rPr sz="2000" spc="-25" dirty="0">
                <a:solidFill>
                  <a:srgbClr val="0070C0"/>
                </a:solidFill>
                <a:latin typeface="Calibri"/>
                <a:cs typeface="Calibri"/>
              </a:rPr>
              <a:t>http://</a:t>
            </a:r>
            <a:r>
              <a:rPr sz="2000" spc="-25" dirty="0" smtClean="0">
                <a:solidFill>
                  <a:srgbClr val="0070C0"/>
                </a:solidFill>
                <a:latin typeface="Calibri"/>
                <a:cs typeface="Calibri"/>
              </a:rPr>
              <a:t>www.fda.gov/downloads/TobaccoProducts/ProtectingKidsfromTobacco/FlavoredTob</a:t>
            </a:r>
            <a:r>
              <a:rPr sz="2000" spc="-15" dirty="0" smtClean="0">
                <a:solidFill>
                  <a:srgbClr val="0070C0"/>
                </a:solidFill>
                <a:latin typeface="Calibri"/>
                <a:cs typeface="Calibri"/>
              </a:rPr>
              <a:t>acco/UCM183214.pdf</a:t>
            </a:r>
            <a:endParaRPr sz="2000" dirty="0">
              <a:solidFill>
                <a:srgbClr val="0070C0"/>
              </a:solidFill>
              <a:latin typeface="Calibri"/>
              <a:cs typeface="Calibri"/>
            </a:endParaRPr>
          </a:p>
          <a:p>
            <a:pPr marL="355600" marR="5080" indent="-342900">
              <a:lnSpc>
                <a:spcPct val="90000"/>
              </a:lnSpc>
              <a:spcBef>
                <a:spcPts val="71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000" dirty="0">
                <a:latin typeface="Calibri"/>
                <a:cs typeface="Calibri"/>
              </a:rPr>
              <a:t>11 </a:t>
            </a:r>
            <a:r>
              <a:rPr sz="2000" spc="-20" dirty="0">
                <a:latin typeface="Calibri"/>
                <a:cs typeface="Calibri"/>
              </a:rPr>
              <a:t>Centers </a:t>
            </a:r>
            <a:r>
              <a:rPr sz="2000" spc="-25" dirty="0">
                <a:latin typeface="Calibri"/>
                <a:cs typeface="Calibri"/>
              </a:rPr>
              <a:t>for </a:t>
            </a:r>
            <a:r>
              <a:rPr sz="2000" spc="-5" dirty="0">
                <a:latin typeface="Calibri"/>
                <a:cs typeface="Calibri"/>
              </a:rPr>
              <a:t>Disease </a:t>
            </a:r>
            <a:r>
              <a:rPr sz="2000" spc="-15" dirty="0">
                <a:latin typeface="Calibri"/>
                <a:cs typeface="Calibri"/>
              </a:rPr>
              <a:t>Control </a:t>
            </a:r>
            <a:r>
              <a:rPr sz="2000" dirty="0">
                <a:latin typeface="Calibri"/>
                <a:cs typeface="Calibri"/>
              </a:rPr>
              <a:t>and </a:t>
            </a:r>
            <a:r>
              <a:rPr sz="2000" spc="-15" dirty="0">
                <a:latin typeface="Calibri"/>
                <a:cs typeface="Calibri"/>
              </a:rPr>
              <a:t>Prevention,  </a:t>
            </a:r>
            <a:r>
              <a:rPr sz="2000" spc="-5" dirty="0">
                <a:latin typeface="Calibri"/>
                <a:cs typeface="Calibri"/>
              </a:rPr>
              <a:t>“Consumption </a:t>
            </a:r>
            <a:r>
              <a:rPr sz="2000" dirty="0">
                <a:latin typeface="Calibri"/>
                <a:cs typeface="Calibri"/>
              </a:rPr>
              <a:t>of </a:t>
            </a:r>
            <a:r>
              <a:rPr sz="2000" spc="-25" dirty="0">
                <a:latin typeface="Calibri"/>
                <a:cs typeface="Calibri"/>
              </a:rPr>
              <a:t>Cigarettes </a:t>
            </a:r>
            <a:r>
              <a:rPr sz="2000" dirty="0">
                <a:latin typeface="Calibri"/>
                <a:cs typeface="Calibri"/>
              </a:rPr>
              <a:t>and </a:t>
            </a:r>
            <a:r>
              <a:rPr sz="2000" spc="-5" dirty="0">
                <a:latin typeface="Calibri"/>
                <a:cs typeface="Calibri"/>
              </a:rPr>
              <a:t>Combustible  </a:t>
            </a:r>
            <a:r>
              <a:rPr sz="2000" spc="-45" dirty="0">
                <a:latin typeface="Calibri"/>
                <a:cs typeface="Calibri"/>
              </a:rPr>
              <a:t>Tobacco </a:t>
            </a:r>
            <a:r>
              <a:rPr sz="2000" dirty="0">
                <a:latin typeface="Calibri"/>
                <a:cs typeface="Calibri"/>
              </a:rPr>
              <a:t>– </a:t>
            </a:r>
            <a:r>
              <a:rPr sz="2000" spc="-10" dirty="0">
                <a:latin typeface="Calibri"/>
                <a:cs typeface="Calibri"/>
              </a:rPr>
              <a:t>United </a:t>
            </a:r>
            <a:r>
              <a:rPr sz="2000" spc="-15" dirty="0">
                <a:latin typeface="Calibri"/>
                <a:cs typeface="Calibri"/>
              </a:rPr>
              <a:t>States, </a:t>
            </a:r>
            <a:r>
              <a:rPr sz="2000" spc="-5" dirty="0">
                <a:latin typeface="Calibri"/>
                <a:cs typeface="Calibri"/>
              </a:rPr>
              <a:t>2000</a:t>
            </a:r>
            <a:r>
              <a:rPr sz="2000" spc="30" dirty="0">
                <a:latin typeface="Calibri"/>
                <a:cs typeface="Calibri"/>
              </a:rPr>
              <a:t> </a:t>
            </a:r>
            <a:r>
              <a:rPr sz="2000" dirty="0" smtClean="0">
                <a:latin typeface="Calibri"/>
                <a:cs typeface="Calibri"/>
              </a:rPr>
              <a:t>–</a:t>
            </a:r>
            <a:r>
              <a:rPr sz="2000" spc="-45" dirty="0" smtClean="0">
                <a:latin typeface="Calibri"/>
                <a:cs typeface="Calibri"/>
              </a:rPr>
              <a:t>2011</a:t>
            </a:r>
            <a:r>
              <a:rPr sz="2000" spc="-45" dirty="0">
                <a:latin typeface="Calibri"/>
                <a:cs typeface="Calibri"/>
              </a:rPr>
              <a:t>.” </a:t>
            </a:r>
            <a:r>
              <a:rPr sz="2000" dirty="0">
                <a:latin typeface="Calibri"/>
                <a:cs typeface="Calibri"/>
              </a:rPr>
              <a:t>MMWR</a:t>
            </a:r>
            <a:r>
              <a:rPr sz="2000" spc="5" dirty="0">
                <a:latin typeface="Calibri"/>
                <a:cs typeface="Calibri"/>
              </a:rPr>
              <a:t> </a:t>
            </a:r>
            <a:r>
              <a:rPr sz="2000" dirty="0">
                <a:latin typeface="Calibri"/>
                <a:cs typeface="Calibri"/>
              </a:rPr>
              <a:t>2012;61(30);565-569</a:t>
            </a:r>
            <a:r>
              <a:rPr sz="2000" dirty="0" smtClean="0">
                <a:latin typeface="Calibri"/>
                <a:cs typeface="Calibri"/>
              </a:rPr>
              <a:t>.</a:t>
            </a:r>
            <a:endParaRPr lang="en-US" sz="2000" dirty="0" smtClean="0">
              <a:latin typeface="Calibri"/>
              <a:cs typeface="Calibri"/>
            </a:endParaRPr>
          </a:p>
          <a:p>
            <a:pPr marL="469900" indent="-457200">
              <a:lnSpc>
                <a:spcPct val="100000"/>
              </a:lnSpc>
              <a:spcBef>
                <a:spcPts val="380"/>
              </a:spcBef>
              <a:buFont typeface="Arial" panose="020B0604020202020204" pitchFamily="34" charset="0"/>
              <a:buChar char="•"/>
              <a:tabLst>
                <a:tab pos="354965" algn="l"/>
              </a:tabLst>
            </a:pPr>
            <a:r>
              <a:rPr lang="en-US" sz="2000" dirty="0" smtClean="0">
                <a:latin typeface="Calibri"/>
                <a:cs typeface="Calibri"/>
              </a:rPr>
              <a:t>Justin </a:t>
            </a:r>
            <a:r>
              <a:rPr lang="en-US" sz="2000" dirty="0" err="1" smtClean="0">
                <a:latin typeface="Calibri"/>
                <a:cs typeface="Calibri"/>
              </a:rPr>
              <a:t>Welby</a:t>
            </a:r>
            <a:r>
              <a:rPr lang="en-US" sz="2000" dirty="0" smtClean="0">
                <a:latin typeface="Calibri"/>
                <a:cs typeface="Calibri"/>
              </a:rPr>
              <a:t>, 2018 </a:t>
            </a:r>
          </a:p>
          <a:p>
            <a:pPr marL="469900" indent="-457200">
              <a:lnSpc>
                <a:spcPct val="100000"/>
              </a:lnSpc>
              <a:spcBef>
                <a:spcPts val="380"/>
              </a:spcBef>
              <a:buFont typeface="Arial" panose="020B0604020202020204" pitchFamily="34" charset="0"/>
              <a:buChar char="•"/>
              <a:tabLst>
                <a:tab pos="354965" algn="l"/>
              </a:tabLst>
            </a:pPr>
            <a:r>
              <a:rPr lang="en-US" sz="2000" dirty="0" smtClean="0">
                <a:latin typeface="Calibri"/>
                <a:cs typeface="Calibri"/>
              </a:rPr>
              <a:t>Brian Chavez, UNM/COSAP</a:t>
            </a:r>
            <a:endParaRPr sz="2000" dirty="0">
              <a:latin typeface="Calibri"/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47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171065">
              <a:lnSpc>
                <a:spcPct val="100000"/>
              </a:lnSpc>
            </a:pPr>
            <a:r>
              <a:rPr sz="4000" spc="-60" dirty="0"/>
              <a:t>Tobacco </a:t>
            </a:r>
            <a:r>
              <a:rPr sz="4000" spc="-5" dirty="0"/>
              <a:t>and</a:t>
            </a:r>
            <a:r>
              <a:rPr sz="4000" spc="-15" dirty="0"/>
              <a:t> </a:t>
            </a:r>
            <a:r>
              <a:rPr sz="4000" spc="-65" dirty="0"/>
              <a:t>Youth</a:t>
            </a:r>
            <a:endParaRPr sz="4000"/>
          </a:p>
        </p:txBody>
      </p:sp>
      <p:sp>
        <p:nvSpPr>
          <p:cNvPr id="3" name="object 3"/>
          <p:cNvSpPr txBox="1"/>
          <p:nvPr/>
        </p:nvSpPr>
        <p:spPr>
          <a:xfrm>
            <a:off x="764540" y="2011298"/>
            <a:ext cx="7807959" cy="358902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600" b="1" spc="-35" dirty="0">
                <a:latin typeface="Calibri"/>
                <a:cs typeface="Calibri"/>
              </a:rPr>
              <a:t>Tobacco </a:t>
            </a:r>
            <a:r>
              <a:rPr sz="2600" b="1" dirty="0">
                <a:latin typeface="Calibri"/>
                <a:cs typeface="Calibri"/>
              </a:rPr>
              <a:t>Use is a </a:t>
            </a:r>
            <a:r>
              <a:rPr sz="2600" b="1" spc="-10" dirty="0">
                <a:latin typeface="Calibri"/>
                <a:cs typeface="Calibri"/>
              </a:rPr>
              <a:t>Pediatric</a:t>
            </a:r>
            <a:r>
              <a:rPr sz="2600" b="1" spc="-25" dirty="0">
                <a:latin typeface="Calibri"/>
                <a:cs typeface="Calibri"/>
              </a:rPr>
              <a:t> </a:t>
            </a:r>
            <a:r>
              <a:rPr sz="2600" b="1" spc="-5" dirty="0">
                <a:latin typeface="Calibri"/>
                <a:cs typeface="Calibri"/>
              </a:rPr>
              <a:t>Disease</a:t>
            </a:r>
            <a:endParaRPr sz="2600">
              <a:latin typeface="Calibri"/>
              <a:cs typeface="Calibri"/>
            </a:endParaRPr>
          </a:p>
          <a:p>
            <a:pPr marL="244475" marR="56515" indent="-231775">
              <a:lnSpc>
                <a:spcPct val="80000"/>
              </a:lnSpc>
              <a:spcBef>
                <a:spcPts val="940"/>
              </a:spcBef>
              <a:buFont typeface="Arial"/>
              <a:buChar char="•"/>
              <a:tabLst>
                <a:tab pos="244475" algn="l"/>
                <a:tab pos="245110" algn="l"/>
              </a:tabLst>
            </a:pPr>
            <a:r>
              <a:rPr sz="2200" spc="-5" dirty="0">
                <a:latin typeface="Calibri"/>
                <a:cs typeface="Calibri"/>
              </a:rPr>
              <a:t>88 </a:t>
            </a:r>
            <a:r>
              <a:rPr sz="2200" spc="-15" dirty="0">
                <a:latin typeface="Calibri"/>
                <a:cs typeface="Calibri"/>
              </a:rPr>
              <a:t>percent </a:t>
            </a:r>
            <a:r>
              <a:rPr sz="2200" spc="-5" dirty="0">
                <a:latin typeface="Calibri"/>
                <a:cs typeface="Calibri"/>
              </a:rPr>
              <a:t>of adults who </a:t>
            </a:r>
            <a:r>
              <a:rPr sz="2200" spc="-20" dirty="0">
                <a:latin typeface="Calibri"/>
                <a:cs typeface="Calibri"/>
              </a:rPr>
              <a:t>have </a:t>
            </a:r>
            <a:r>
              <a:rPr sz="2200" spc="-15" dirty="0">
                <a:latin typeface="Calibri"/>
                <a:cs typeface="Calibri"/>
              </a:rPr>
              <a:t>ever </a:t>
            </a:r>
            <a:r>
              <a:rPr sz="2200" spc="-20" dirty="0">
                <a:latin typeface="Calibri"/>
                <a:cs typeface="Calibri"/>
              </a:rPr>
              <a:t>smoked </a:t>
            </a:r>
            <a:r>
              <a:rPr sz="2200" spc="-10" dirty="0">
                <a:latin typeface="Calibri"/>
                <a:cs typeface="Calibri"/>
              </a:rPr>
              <a:t>daily report that they  </a:t>
            </a:r>
            <a:r>
              <a:rPr sz="2200" spc="-15" dirty="0">
                <a:latin typeface="Calibri"/>
                <a:cs typeface="Calibri"/>
              </a:rPr>
              <a:t>first </a:t>
            </a:r>
            <a:r>
              <a:rPr sz="2200" spc="-20" dirty="0">
                <a:latin typeface="Calibri"/>
                <a:cs typeface="Calibri"/>
              </a:rPr>
              <a:t>smoked </a:t>
            </a:r>
            <a:r>
              <a:rPr sz="2200" spc="-10" dirty="0">
                <a:latin typeface="Calibri"/>
                <a:cs typeface="Calibri"/>
              </a:rPr>
              <a:t>by </a:t>
            </a:r>
            <a:r>
              <a:rPr sz="2200" spc="-5" dirty="0">
                <a:latin typeface="Calibri"/>
                <a:cs typeface="Calibri"/>
              </a:rPr>
              <a:t>the </a:t>
            </a:r>
            <a:r>
              <a:rPr sz="2200" spc="-15" dirty="0">
                <a:latin typeface="Calibri"/>
                <a:cs typeface="Calibri"/>
              </a:rPr>
              <a:t>age </a:t>
            </a:r>
            <a:r>
              <a:rPr sz="2200" spc="-5" dirty="0">
                <a:latin typeface="Calibri"/>
                <a:cs typeface="Calibri"/>
              </a:rPr>
              <a:t>of 18, and 99 </a:t>
            </a:r>
            <a:r>
              <a:rPr sz="2200" spc="-15" dirty="0">
                <a:latin typeface="Calibri"/>
                <a:cs typeface="Calibri"/>
              </a:rPr>
              <a:t>percent </a:t>
            </a:r>
            <a:r>
              <a:rPr sz="2200" spc="-10" dirty="0">
                <a:latin typeface="Calibri"/>
                <a:cs typeface="Calibri"/>
              </a:rPr>
              <a:t>report that they </a:t>
            </a:r>
            <a:r>
              <a:rPr sz="2200" spc="-15" dirty="0">
                <a:latin typeface="Calibri"/>
                <a:cs typeface="Calibri"/>
              </a:rPr>
              <a:t>first  </a:t>
            </a:r>
            <a:r>
              <a:rPr sz="2200" spc="-20" dirty="0">
                <a:latin typeface="Calibri"/>
                <a:cs typeface="Calibri"/>
              </a:rPr>
              <a:t>smoked </a:t>
            </a:r>
            <a:r>
              <a:rPr sz="2200" spc="-10" dirty="0">
                <a:latin typeface="Calibri"/>
                <a:cs typeface="Calibri"/>
              </a:rPr>
              <a:t>by </a:t>
            </a:r>
            <a:r>
              <a:rPr sz="2200" spc="-5" dirty="0">
                <a:latin typeface="Calibri"/>
                <a:cs typeface="Calibri"/>
              </a:rPr>
              <a:t>the </a:t>
            </a:r>
            <a:r>
              <a:rPr sz="2200" spc="-15" dirty="0">
                <a:latin typeface="Calibri"/>
                <a:cs typeface="Calibri"/>
              </a:rPr>
              <a:t>age </a:t>
            </a:r>
            <a:r>
              <a:rPr sz="2200" spc="-5" dirty="0">
                <a:latin typeface="Calibri"/>
                <a:cs typeface="Calibri"/>
              </a:rPr>
              <a:t>of</a:t>
            </a:r>
            <a:r>
              <a:rPr sz="2200" spc="55" dirty="0">
                <a:latin typeface="Calibri"/>
                <a:cs typeface="Calibri"/>
              </a:rPr>
              <a:t> </a:t>
            </a:r>
            <a:r>
              <a:rPr sz="2200" dirty="0">
                <a:latin typeface="Calibri"/>
                <a:cs typeface="Calibri"/>
              </a:rPr>
              <a:t>26.</a:t>
            </a:r>
            <a:r>
              <a:rPr sz="2175" baseline="24904" dirty="0">
                <a:latin typeface="Calibri"/>
                <a:cs typeface="Calibri"/>
              </a:rPr>
              <a:t>1</a:t>
            </a:r>
            <a:endParaRPr sz="2175" baseline="24904">
              <a:latin typeface="Calibri"/>
              <a:cs typeface="Calibri"/>
            </a:endParaRPr>
          </a:p>
          <a:p>
            <a:pPr marL="244475" marR="5080" indent="-231775">
              <a:lnSpc>
                <a:spcPts val="2110"/>
              </a:lnSpc>
              <a:spcBef>
                <a:spcPts val="905"/>
              </a:spcBef>
              <a:buFont typeface="Arial"/>
              <a:buChar char="•"/>
              <a:tabLst>
                <a:tab pos="244475" algn="l"/>
                <a:tab pos="245110" algn="l"/>
              </a:tabLst>
            </a:pPr>
            <a:r>
              <a:rPr sz="2200" spc="-10" dirty="0">
                <a:latin typeface="Calibri"/>
                <a:cs typeface="Calibri"/>
              </a:rPr>
              <a:t>More </a:t>
            </a:r>
            <a:r>
              <a:rPr sz="2200" spc="-5" dirty="0">
                <a:latin typeface="Calibri"/>
                <a:cs typeface="Calibri"/>
              </a:rPr>
              <a:t>than </a:t>
            </a:r>
            <a:r>
              <a:rPr sz="2200" spc="-10" dirty="0">
                <a:latin typeface="Calibri"/>
                <a:cs typeface="Calibri"/>
              </a:rPr>
              <a:t>one-third </a:t>
            </a:r>
            <a:r>
              <a:rPr sz="2200" spc="-5" dirty="0">
                <a:latin typeface="Calibri"/>
                <a:cs typeface="Calibri"/>
              </a:rPr>
              <a:t>of adults who </a:t>
            </a:r>
            <a:r>
              <a:rPr sz="2200" spc="-20" dirty="0">
                <a:latin typeface="Calibri"/>
                <a:cs typeface="Calibri"/>
              </a:rPr>
              <a:t>have </a:t>
            </a:r>
            <a:r>
              <a:rPr sz="2200" spc="-15" dirty="0">
                <a:latin typeface="Calibri"/>
                <a:cs typeface="Calibri"/>
              </a:rPr>
              <a:t>ever </a:t>
            </a:r>
            <a:r>
              <a:rPr sz="2200" spc="-20" dirty="0">
                <a:latin typeface="Calibri"/>
                <a:cs typeface="Calibri"/>
              </a:rPr>
              <a:t>smoked </a:t>
            </a:r>
            <a:r>
              <a:rPr sz="2200" spc="-10" dirty="0">
                <a:latin typeface="Calibri"/>
                <a:cs typeface="Calibri"/>
              </a:rPr>
              <a:t>report </a:t>
            </a:r>
            <a:r>
              <a:rPr sz="2200" spc="-5" dirty="0">
                <a:latin typeface="Calibri"/>
                <a:cs typeface="Calibri"/>
              </a:rPr>
              <a:t>trying  their </a:t>
            </a:r>
            <a:r>
              <a:rPr sz="2200" spc="-15" dirty="0">
                <a:latin typeface="Calibri"/>
                <a:cs typeface="Calibri"/>
              </a:rPr>
              <a:t>first </a:t>
            </a:r>
            <a:r>
              <a:rPr sz="2200" spc="-20" dirty="0">
                <a:latin typeface="Calibri"/>
                <a:cs typeface="Calibri"/>
              </a:rPr>
              <a:t>cigarette </a:t>
            </a:r>
            <a:r>
              <a:rPr sz="2200" spc="-10" dirty="0">
                <a:latin typeface="Calibri"/>
                <a:cs typeface="Calibri"/>
              </a:rPr>
              <a:t>by </a:t>
            </a:r>
            <a:r>
              <a:rPr sz="2200" spc="-5" dirty="0">
                <a:latin typeface="Calibri"/>
                <a:cs typeface="Calibri"/>
              </a:rPr>
              <a:t>the </a:t>
            </a:r>
            <a:r>
              <a:rPr sz="2200" spc="-15" dirty="0">
                <a:latin typeface="Calibri"/>
                <a:cs typeface="Calibri"/>
              </a:rPr>
              <a:t>age </a:t>
            </a:r>
            <a:r>
              <a:rPr sz="2200" dirty="0">
                <a:latin typeface="Calibri"/>
                <a:cs typeface="Calibri"/>
              </a:rPr>
              <a:t>of</a:t>
            </a:r>
            <a:r>
              <a:rPr sz="2200" spc="70" dirty="0">
                <a:latin typeface="Calibri"/>
                <a:cs typeface="Calibri"/>
              </a:rPr>
              <a:t> </a:t>
            </a:r>
            <a:r>
              <a:rPr sz="2200" dirty="0">
                <a:latin typeface="Calibri"/>
                <a:cs typeface="Calibri"/>
              </a:rPr>
              <a:t>14.</a:t>
            </a:r>
            <a:r>
              <a:rPr sz="2175" baseline="24904" dirty="0">
                <a:latin typeface="Calibri"/>
                <a:cs typeface="Calibri"/>
              </a:rPr>
              <a:t>1</a:t>
            </a:r>
            <a:endParaRPr sz="2175" baseline="24904">
              <a:latin typeface="Calibri"/>
              <a:cs typeface="Calibri"/>
            </a:endParaRPr>
          </a:p>
          <a:p>
            <a:pPr marL="244475" marR="296545" indent="-231775">
              <a:lnSpc>
                <a:spcPts val="2110"/>
              </a:lnSpc>
              <a:spcBef>
                <a:spcPts val="925"/>
              </a:spcBef>
              <a:buFont typeface="Arial"/>
              <a:buChar char="•"/>
              <a:tabLst>
                <a:tab pos="287020" algn="l"/>
                <a:tab pos="287655" algn="l"/>
              </a:tabLst>
            </a:pPr>
            <a:r>
              <a:rPr sz="2200" spc="-5" dirty="0">
                <a:latin typeface="Calibri"/>
                <a:cs typeface="Calibri"/>
              </a:rPr>
              <a:t>80 </a:t>
            </a:r>
            <a:r>
              <a:rPr sz="2200" spc="-15" dirty="0">
                <a:latin typeface="Calibri"/>
                <a:cs typeface="Calibri"/>
              </a:rPr>
              <a:t>percent </a:t>
            </a:r>
            <a:r>
              <a:rPr sz="2200" spc="-5" dirty="0">
                <a:latin typeface="Calibri"/>
                <a:cs typeface="Calibri"/>
              </a:rPr>
              <a:t>of adult </a:t>
            </a:r>
            <a:r>
              <a:rPr sz="2200" spc="-20" dirty="0">
                <a:latin typeface="Calibri"/>
                <a:cs typeface="Calibri"/>
              </a:rPr>
              <a:t>smokers </a:t>
            </a:r>
            <a:r>
              <a:rPr sz="2200" spc="-5" dirty="0">
                <a:latin typeface="Calibri"/>
                <a:cs typeface="Calibri"/>
              </a:rPr>
              <a:t>who </a:t>
            </a:r>
            <a:r>
              <a:rPr sz="2200" spc="-10" dirty="0">
                <a:latin typeface="Calibri"/>
                <a:cs typeface="Calibri"/>
              </a:rPr>
              <a:t>are nicotine dependent report  that they </a:t>
            </a:r>
            <a:r>
              <a:rPr sz="2200" spc="-15" dirty="0">
                <a:latin typeface="Calibri"/>
                <a:cs typeface="Calibri"/>
              </a:rPr>
              <a:t>started </a:t>
            </a:r>
            <a:r>
              <a:rPr sz="2200" spc="-5" dirty="0">
                <a:latin typeface="Calibri"/>
                <a:cs typeface="Calibri"/>
              </a:rPr>
              <a:t>smoking </a:t>
            </a:r>
            <a:r>
              <a:rPr sz="2200" spc="-25" dirty="0">
                <a:latin typeface="Calibri"/>
                <a:cs typeface="Calibri"/>
              </a:rPr>
              <a:t>before </a:t>
            </a:r>
            <a:r>
              <a:rPr sz="2200" spc="-10" dirty="0">
                <a:latin typeface="Calibri"/>
                <a:cs typeface="Calibri"/>
              </a:rPr>
              <a:t>they </a:t>
            </a:r>
            <a:r>
              <a:rPr sz="2200" spc="-15" dirty="0">
                <a:latin typeface="Calibri"/>
                <a:cs typeface="Calibri"/>
              </a:rPr>
              <a:t>were </a:t>
            </a:r>
            <a:r>
              <a:rPr sz="2200" spc="-5" dirty="0">
                <a:latin typeface="Calibri"/>
                <a:cs typeface="Calibri"/>
              </a:rPr>
              <a:t>18 </a:t>
            </a:r>
            <a:r>
              <a:rPr sz="2200" spc="-15" dirty="0">
                <a:latin typeface="Calibri"/>
                <a:cs typeface="Calibri"/>
              </a:rPr>
              <a:t>years</a:t>
            </a:r>
            <a:r>
              <a:rPr sz="2200" spc="175" dirty="0">
                <a:latin typeface="Calibri"/>
                <a:cs typeface="Calibri"/>
              </a:rPr>
              <a:t> </a:t>
            </a:r>
            <a:r>
              <a:rPr sz="2200" dirty="0">
                <a:latin typeface="Calibri"/>
                <a:cs typeface="Calibri"/>
              </a:rPr>
              <a:t>old.</a:t>
            </a:r>
            <a:r>
              <a:rPr sz="2175" baseline="24904" dirty="0">
                <a:latin typeface="Calibri"/>
                <a:cs typeface="Calibri"/>
              </a:rPr>
              <a:t>2</a:t>
            </a:r>
            <a:endParaRPr sz="2175" baseline="24904">
              <a:latin typeface="Calibri"/>
              <a:cs typeface="Calibri"/>
            </a:endParaRPr>
          </a:p>
          <a:p>
            <a:pPr marL="355600" indent="-342900">
              <a:lnSpc>
                <a:spcPct val="100000"/>
              </a:lnSpc>
              <a:spcBef>
                <a:spcPts val="2030"/>
              </a:spcBef>
              <a:buAutoNum type="arabicPeriod"/>
              <a:tabLst>
                <a:tab pos="355600" algn="l"/>
                <a:tab pos="356235" algn="l"/>
              </a:tabLst>
            </a:pPr>
            <a:r>
              <a:rPr sz="1400" dirty="0">
                <a:latin typeface="Calibri"/>
                <a:cs typeface="Calibri"/>
              </a:rPr>
              <a:t>USDHHS. </a:t>
            </a:r>
            <a:r>
              <a:rPr sz="1400" i="1" spc="-5" dirty="0">
                <a:latin typeface="Calibri"/>
                <a:cs typeface="Calibri"/>
              </a:rPr>
              <a:t>Preventing </a:t>
            </a:r>
            <a:r>
              <a:rPr sz="1400" i="1" spc="-25" dirty="0">
                <a:latin typeface="Calibri"/>
                <a:cs typeface="Calibri"/>
              </a:rPr>
              <a:t>Tobacco </a:t>
            </a:r>
            <a:r>
              <a:rPr sz="1400" i="1" dirty="0">
                <a:latin typeface="Calibri"/>
                <a:cs typeface="Calibri"/>
              </a:rPr>
              <a:t>Use Among </a:t>
            </a:r>
            <a:r>
              <a:rPr sz="1400" i="1" spc="-25" dirty="0">
                <a:latin typeface="Calibri"/>
                <a:cs typeface="Calibri"/>
              </a:rPr>
              <a:t>Youth </a:t>
            </a:r>
            <a:r>
              <a:rPr sz="1400" i="1" spc="-5" dirty="0">
                <a:latin typeface="Calibri"/>
                <a:cs typeface="Calibri"/>
              </a:rPr>
              <a:t>and </a:t>
            </a:r>
            <a:r>
              <a:rPr sz="1400" i="1" spc="-25" dirty="0">
                <a:latin typeface="Calibri"/>
                <a:cs typeface="Calibri"/>
              </a:rPr>
              <a:t>Young </a:t>
            </a:r>
            <a:r>
              <a:rPr sz="1400" i="1" dirty="0">
                <a:latin typeface="Calibri"/>
                <a:cs typeface="Calibri"/>
              </a:rPr>
              <a:t>Adults: A </a:t>
            </a:r>
            <a:r>
              <a:rPr sz="1400" i="1" spc="-5" dirty="0">
                <a:latin typeface="Calibri"/>
                <a:cs typeface="Calibri"/>
              </a:rPr>
              <a:t>Report of </a:t>
            </a:r>
            <a:r>
              <a:rPr sz="1400" i="1" dirty="0">
                <a:latin typeface="Calibri"/>
                <a:cs typeface="Calibri"/>
              </a:rPr>
              <a:t>the </a:t>
            </a:r>
            <a:r>
              <a:rPr sz="1400" i="1" spc="-5" dirty="0">
                <a:latin typeface="Calibri"/>
                <a:cs typeface="Calibri"/>
              </a:rPr>
              <a:t>Surgeon</a:t>
            </a:r>
            <a:r>
              <a:rPr sz="1400" i="1" spc="55" dirty="0">
                <a:latin typeface="Calibri"/>
                <a:cs typeface="Calibri"/>
              </a:rPr>
              <a:t> </a:t>
            </a:r>
            <a:r>
              <a:rPr sz="1400" i="1" dirty="0">
                <a:latin typeface="Calibri"/>
                <a:cs typeface="Calibri"/>
              </a:rPr>
              <a:t>General,</a:t>
            </a:r>
            <a:endParaRPr sz="1400">
              <a:latin typeface="Calibri"/>
              <a:cs typeface="Calibri"/>
            </a:endParaRPr>
          </a:p>
          <a:p>
            <a:pPr marL="355600">
              <a:lnSpc>
                <a:spcPct val="100000"/>
              </a:lnSpc>
            </a:pPr>
            <a:r>
              <a:rPr sz="1400" spc="-5" dirty="0">
                <a:latin typeface="Calibri"/>
                <a:cs typeface="Calibri"/>
              </a:rPr>
              <a:t>2012.</a:t>
            </a:r>
            <a:endParaRPr sz="1400">
              <a:latin typeface="Calibri"/>
              <a:cs typeface="Calibri"/>
            </a:endParaRPr>
          </a:p>
          <a:p>
            <a:pPr marL="355600" indent="-342900">
              <a:lnSpc>
                <a:spcPct val="100000"/>
              </a:lnSpc>
              <a:spcBef>
                <a:spcPts val="335"/>
              </a:spcBef>
              <a:buAutoNum type="arabicPeriod" startAt="2"/>
              <a:tabLst>
                <a:tab pos="355600" algn="l"/>
                <a:tab pos="356235" algn="l"/>
              </a:tabLst>
            </a:pPr>
            <a:r>
              <a:rPr sz="1400" spc="-5" dirty="0">
                <a:latin typeface="Calibri"/>
                <a:cs typeface="Calibri"/>
              </a:rPr>
              <a:t>2009 </a:t>
            </a:r>
            <a:r>
              <a:rPr sz="1400" dirty="0">
                <a:latin typeface="Calibri"/>
                <a:cs typeface="Calibri"/>
              </a:rPr>
              <a:t>National </a:t>
            </a:r>
            <a:r>
              <a:rPr sz="1400" spc="-5" dirty="0">
                <a:latin typeface="Calibri"/>
                <a:cs typeface="Calibri"/>
              </a:rPr>
              <a:t>Survey on Drug </a:t>
            </a:r>
            <a:r>
              <a:rPr sz="1400" dirty="0">
                <a:latin typeface="Calibri"/>
                <a:cs typeface="Calibri"/>
              </a:rPr>
              <a:t>Use </a:t>
            </a:r>
            <a:r>
              <a:rPr sz="1400" spc="-5" dirty="0">
                <a:latin typeface="Calibri"/>
                <a:cs typeface="Calibri"/>
              </a:rPr>
              <a:t>and</a:t>
            </a:r>
            <a:r>
              <a:rPr sz="1400" spc="-40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Health.</a:t>
            </a:r>
            <a:endParaRPr sz="1400">
              <a:latin typeface="Calibri"/>
              <a:cs typeface="Calibri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916939" y="876553"/>
            <a:ext cx="7310120" cy="48768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3200" b="1" spc="-5" dirty="0">
                <a:latin typeface="Calibri"/>
                <a:cs typeface="Calibri"/>
              </a:rPr>
              <a:t>Overview </a:t>
            </a:r>
            <a:r>
              <a:rPr sz="3200" b="1" dirty="0">
                <a:latin typeface="Calibri"/>
                <a:cs typeface="Calibri"/>
              </a:rPr>
              <a:t>of the </a:t>
            </a:r>
            <a:r>
              <a:rPr sz="3200" b="1" spc="-5" dirty="0">
                <a:latin typeface="Calibri"/>
                <a:cs typeface="Calibri"/>
              </a:rPr>
              <a:t>Problem </a:t>
            </a:r>
            <a:r>
              <a:rPr sz="3200" b="1" dirty="0">
                <a:latin typeface="Calibri"/>
                <a:cs typeface="Calibri"/>
              </a:rPr>
              <a:t>and the</a:t>
            </a:r>
            <a:r>
              <a:rPr sz="3200" b="1" spc="-50" dirty="0">
                <a:latin typeface="Calibri"/>
                <a:cs typeface="Calibri"/>
              </a:rPr>
              <a:t> </a:t>
            </a:r>
            <a:r>
              <a:rPr sz="3200" b="1" dirty="0">
                <a:latin typeface="Calibri"/>
                <a:cs typeface="Calibri"/>
              </a:rPr>
              <a:t>Solutions</a:t>
            </a:r>
            <a:endParaRPr sz="3200">
              <a:latin typeface="Calibri"/>
              <a:cs typeface="Calibri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1145844" y="1707134"/>
            <a:ext cx="5594350" cy="293306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798195" algn="ctr">
              <a:lnSpc>
                <a:spcPct val="100000"/>
              </a:lnSpc>
            </a:pPr>
            <a:r>
              <a:rPr sz="1800" b="1" spc="-5" dirty="0">
                <a:latin typeface="Calibri"/>
                <a:cs typeface="Calibri"/>
              </a:rPr>
              <a:t>Problem</a:t>
            </a:r>
            <a:endParaRPr sz="1800">
              <a:latin typeface="Calibri"/>
              <a:cs typeface="Calibri"/>
            </a:endParaRPr>
          </a:p>
          <a:p>
            <a:pPr marL="299085" indent="-286385">
              <a:lnSpc>
                <a:spcPct val="100000"/>
              </a:lnSpc>
              <a:spcBef>
                <a:spcPts val="434"/>
              </a:spcBef>
              <a:buFont typeface="Arial"/>
              <a:buChar char="•"/>
              <a:tabLst>
                <a:tab pos="299085" algn="l"/>
                <a:tab pos="299720" algn="l"/>
              </a:tabLst>
            </a:pPr>
            <a:r>
              <a:rPr sz="1800" spc="-5" dirty="0">
                <a:latin typeface="Calibri"/>
                <a:cs typeface="Calibri"/>
              </a:rPr>
              <a:t>480,000 deaths annually </a:t>
            </a:r>
            <a:r>
              <a:rPr sz="1800" spc="-15" dirty="0">
                <a:latin typeface="Calibri"/>
                <a:cs typeface="Calibri"/>
              </a:rPr>
              <a:t>related </a:t>
            </a:r>
            <a:r>
              <a:rPr sz="1800" spc="-10" dirty="0">
                <a:latin typeface="Calibri"/>
                <a:cs typeface="Calibri"/>
              </a:rPr>
              <a:t>to </a:t>
            </a:r>
            <a:r>
              <a:rPr sz="1800" spc="-5" dirty="0">
                <a:latin typeface="Calibri"/>
                <a:cs typeface="Calibri"/>
              </a:rPr>
              <a:t>smoking or</a:t>
            </a:r>
            <a:r>
              <a:rPr sz="1800" spc="95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exposure</a:t>
            </a:r>
            <a:endParaRPr sz="1800">
              <a:latin typeface="Calibri"/>
              <a:cs typeface="Calibri"/>
            </a:endParaRPr>
          </a:p>
          <a:p>
            <a:pPr marL="299085" indent="-286385">
              <a:lnSpc>
                <a:spcPct val="100000"/>
              </a:lnSpc>
              <a:spcBef>
                <a:spcPts val="430"/>
              </a:spcBef>
              <a:buFont typeface="Arial"/>
              <a:buChar char="•"/>
              <a:tabLst>
                <a:tab pos="299085" algn="l"/>
                <a:tab pos="299720" algn="l"/>
              </a:tabLst>
            </a:pPr>
            <a:r>
              <a:rPr sz="1800" dirty="0">
                <a:latin typeface="Calibri"/>
                <a:cs typeface="Calibri"/>
              </a:rPr>
              <a:t>88% </a:t>
            </a:r>
            <a:r>
              <a:rPr sz="1800" spc="-10" dirty="0">
                <a:latin typeface="Calibri"/>
                <a:cs typeface="Calibri"/>
              </a:rPr>
              <a:t>percent </a:t>
            </a:r>
            <a:r>
              <a:rPr sz="1800" spc="-5" dirty="0">
                <a:latin typeface="Calibri"/>
                <a:cs typeface="Calibri"/>
              </a:rPr>
              <a:t>of adults </a:t>
            </a:r>
            <a:r>
              <a:rPr sz="1800" spc="-10" dirty="0">
                <a:latin typeface="Calibri"/>
                <a:cs typeface="Calibri"/>
              </a:rPr>
              <a:t>smoked </a:t>
            </a:r>
            <a:r>
              <a:rPr sz="1800" spc="-15" dirty="0">
                <a:latin typeface="Calibri"/>
                <a:cs typeface="Calibri"/>
              </a:rPr>
              <a:t>before </a:t>
            </a:r>
            <a:r>
              <a:rPr sz="1800" dirty="0">
                <a:latin typeface="Calibri"/>
                <a:cs typeface="Calibri"/>
              </a:rPr>
              <a:t>the </a:t>
            </a:r>
            <a:r>
              <a:rPr sz="1800" spc="-5" dirty="0">
                <a:latin typeface="Calibri"/>
                <a:cs typeface="Calibri"/>
              </a:rPr>
              <a:t>age of</a:t>
            </a:r>
            <a:r>
              <a:rPr sz="1800" spc="4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18</a:t>
            </a:r>
            <a:endParaRPr sz="18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30"/>
              </a:spcBef>
              <a:buFont typeface="Arial"/>
              <a:buChar char="•"/>
            </a:pPr>
            <a:endParaRPr sz="2600">
              <a:latin typeface="Times New Roman"/>
              <a:cs typeface="Times New Roman"/>
            </a:endParaRPr>
          </a:p>
          <a:p>
            <a:pPr marL="797560" algn="ctr">
              <a:lnSpc>
                <a:spcPct val="100000"/>
              </a:lnSpc>
              <a:spcBef>
                <a:spcPts val="5"/>
              </a:spcBef>
            </a:pPr>
            <a:r>
              <a:rPr sz="1800" b="1" spc="-5" dirty="0">
                <a:latin typeface="Calibri"/>
                <a:cs typeface="Calibri"/>
              </a:rPr>
              <a:t>Solution</a:t>
            </a:r>
            <a:endParaRPr sz="1800">
              <a:latin typeface="Calibri"/>
              <a:cs typeface="Calibri"/>
            </a:endParaRPr>
          </a:p>
          <a:p>
            <a:pPr marL="299085" indent="-286385">
              <a:lnSpc>
                <a:spcPct val="100000"/>
              </a:lnSpc>
              <a:spcBef>
                <a:spcPts val="430"/>
              </a:spcBef>
              <a:buFont typeface="Arial"/>
              <a:buChar char="•"/>
              <a:tabLst>
                <a:tab pos="299085" algn="l"/>
                <a:tab pos="299720" algn="l"/>
              </a:tabLst>
            </a:pPr>
            <a:r>
              <a:rPr sz="1800" spc="-30" dirty="0">
                <a:latin typeface="Calibri"/>
                <a:cs typeface="Calibri"/>
              </a:rPr>
              <a:t>Taking </a:t>
            </a:r>
            <a:r>
              <a:rPr sz="1800" spc="-15" dirty="0">
                <a:latin typeface="Calibri"/>
                <a:cs typeface="Calibri"/>
              </a:rPr>
              <a:t>steps </a:t>
            </a:r>
            <a:r>
              <a:rPr sz="1800" spc="-5" dirty="0">
                <a:latin typeface="Calibri"/>
                <a:cs typeface="Calibri"/>
              </a:rPr>
              <a:t>that </a:t>
            </a:r>
            <a:r>
              <a:rPr sz="1800" spc="-20" dirty="0">
                <a:latin typeface="Calibri"/>
                <a:cs typeface="Calibri"/>
              </a:rPr>
              <a:t>make </a:t>
            </a:r>
            <a:r>
              <a:rPr sz="1800" dirty="0">
                <a:latin typeface="Calibri"/>
                <a:cs typeface="Calibri"/>
              </a:rPr>
              <a:t>it </a:t>
            </a:r>
            <a:r>
              <a:rPr sz="1800" spc="-10" dirty="0">
                <a:latin typeface="Calibri"/>
                <a:cs typeface="Calibri"/>
              </a:rPr>
              <a:t>harder </a:t>
            </a:r>
            <a:r>
              <a:rPr sz="1800" spc="-15" dirty="0">
                <a:latin typeface="Calibri"/>
                <a:cs typeface="Calibri"/>
              </a:rPr>
              <a:t>for </a:t>
            </a:r>
            <a:r>
              <a:rPr sz="1800" spc="-10" dirty="0">
                <a:latin typeface="Calibri"/>
                <a:cs typeface="Calibri"/>
              </a:rPr>
              <a:t>youth to </a:t>
            </a:r>
            <a:r>
              <a:rPr sz="1800" dirty="0">
                <a:latin typeface="Calibri"/>
                <a:cs typeface="Calibri"/>
              </a:rPr>
              <a:t>use</a:t>
            </a:r>
            <a:r>
              <a:rPr sz="1800" spc="145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tobacco</a:t>
            </a:r>
            <a:endParaRPr sz="1800">
              <a:latin typeface="Calibri"/>
              <a:cs typeface="Calibri"/>
            </a:endParaRPr>
          </a:p>
          <a:p>
            <a:pPr marL="299085" indent="-286385">
              <a:lnSpc>
                <a:spcPct val="100000"/>
              </a:lnSpc>
              <a:spcBef>
                <a:spcPts val="434"/>
              </a:spcBef>
              <a:buFont typeface="Arial"/>
              <a:buChar char="•"/>
              <a:tabLst>
                <a:tab pos="299085" algn="l"/>
                <a:tab pos="299720" algn="l"/>
              </a:tabLst>
            </a:pPr>
            <a:r>
              <a:rPr sz="1800" spc="-15" dirty="0">
                <a:latin typeface="Calibri"/>
                <a:cs typeface="Calibri"/>
              </a:rPr>
              <a:t>Enforce laws </a:t>
            </a:r>
            <a:r>
              <a:rPr sz="1800" spc="-5" dirty="0">
                <a:latin typeface="Calibri"/>
                <a:cs typeface="Calibri"/>
              </a:rPr>
              <a:t>that </a:t>
            </a:r>
            <a:r>
              <a:rPr sz="1800" spc="-10" dirty="0">
                <a:latin typeface="Calibri"/>
                <a:cs typeface="Calibri"/>
              </a:rPr>
              <a:t>prohibit </a:t>
            </a:r>
            <a:r>
              <a:rPr sz="1800" dirty="0">
                <a:latin typeface="Calibri"/>
                <a:cs typeface="Calibri"/>
              </a:rPr>
              <a:t>the </a:t>
            </a:r>
            <a:r>
              <a:rPr sz="1800" spc="-5" dirty="0">
                <a:latin typeface="Calibri"/>
                <a:cs typeface="Calibri"/>
              </a:rPr>
              <a:t>sale of</a:t>
            </a:r>
            <a:r>
              <a:rPr sz="1800" spc="75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tobacco</a:t>
            </a:r>
            <a:endParaRPr sz="1800">
              <a:latin typeface="Calibri"/>
              <a:cs typeface="Calibri"/>
            </a:endParaRPr>
          </a:p>
          <a:p>
            <a:pPr marL="299085" indent="-286385">
              <a:lnSpc>
                <a:spcPct val="100000"/>
              </a:lnSpc>
              <a:spcBef>
                <a:spcPts val="430"/>
              </a:spcBef>
              <a:buFont typeface="Arial"/>
              <a:buChar char="•"/>
              <a:tabLst>
                <a:tab pos="299085" algn="l"/>
                <a:tab pos="299720" algn="l"/>
              </a:tabLst>
            </a:pPr>
            <a:r>
              <a:rPr sz="1800" spc="-5" dirty="0">
                <a:latin typeface="Calibri"/>
                <a:cs typeface="Calibri"/>
              </a:rPr>
              <a:t>Limit </a:t>
            </a:r>
            <a:r>
              <a:rPr sz="1800" spc="-10" dirty="0">
                <a:latin typeface="Calibri"/>
                <a:cs typeface="Calibri"/>
              </a:rPr>
              <a:t>tobacco marketing </a:t>
            </a:r>
            <a:r>
              <a:rPr sz="1800" spc="-5" dirty="0">
                <a:latin typeface="Calibri"/>
                <a:cs typeface="Calibri"/>
              </a:rPr>
              <a:t>that is </a:t>
            </a:r>
            <a:r>
              <a:rPr sz="1800" spc="-15" dirty="0">
                <a:latin typeface="Calibri"/>
                <a:cs typeface="Calibri"/>
              </a:rPr>
              <a:t>likely </a:t>
            </a:r>
            <a:r>
              <a:rPr sz="1800" spc="-10" dirty="0">
                <a:latin typeface="Calibri"/>
                <a:cs typeface="Calibri"/>
              </a:rPr>
              <a:t>to </a:t>
            </a:r>
            <a:r>
              <a:rPr sz="1800" spc="-5" dirty="0">
                <a:latin typeface="Calibri"/>
                <a:cs typeface="Calibri"/>
              </a:rPr>
              <a:t>be </a:t>
            </a:r>
            <a:r>
              <a:rPr sz="1800" dirty="0">
                <a:latin typeface="Calibri"/>
                <a:cs typeface="Calibri"/>
              </a:rPr>
              <a:t>seen </a:t>
            </a:r>
            <a:r>
              <a:rPr sz="1800" spc="-5" dirty="0">
                <a:latin typeface="Calibri"/>
                <a:cs typeface="Calibri"/>
              </a:rPr>
              <a:t>by</a:t>
            </a:r>
            <a:r>
              <a:rPr sz="1800" spc="75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youth</a:t>
            </a:r>
            <a:endParaRPr sz="1800">
              <a:latin typeface="Calibri"/>
              <a:cs typeface="Calibri"/>
            </a:endParaRPr>
          </a:p>
          <a:p>
            <a:pPr marL="299085" indent="-286385">
              <a:lnSpc>
                <a:spcPct val="100000"/>
              </a:lnSpc>
              <a:spcBef>
                <a:spcPts val="430"/>
              </a:spcBef>
              <a:buFont typeface="Arial"/>
              <a:buChar char="•"/>
              <a:tabLst>
                <a:tab pos="299085" algn="l"/>
                <a:tab pos="299720" algn="l"/>
              </a:tabLst>
            </a:pPr>
            <a:r>
              <a:rPr sz="1800" spc="-10" dirty="0">
                <a:latin typeface="Calibri"/>
                <a:cs typeface="Calibri"/>
              </a:rPr>
              <a:t>Educating youth </a:t>
            </a:r>
            <a:r>
              <a:rPr sz="1800" dirty="0">
                <a:latin typeface="Calibri"/>
                <a:cs typeface="Calibri"/>
              </a:rPr>
              <a:t>and </a:t>
            </a:r>
            <a:r>
              <a:rPr sz="1800" spc="-5" dirty="0">
                <a:latin typeface="Calibri"/>
                <a:cs typeface="Calibri"/>
              </a:rPr>
              <a:t>helping </a:t>
            </a:r>
            <a:r>
              <a:rPr sz="1800" dirty="0">
                <a:latin typeface="Calibri"/>
                <a:cs typeface="Calibri"/>
              </a:rPr>
              <a:t>them </a:t>
            </a:r>
            <a:r>
              <a:rPr sz="1800" spc="-15" dirty="0">
                <a:latin typeface="Calibri"/>
                <a:cs typeface="Calibri"/>
              </a:rPr>
              <a:t>make </a:t>
            </a:r>
            <a:r>
              <a:rPr sz="1800" spc="-10" dirty="0">
                <a:latin typeface="Calibri"/>
                <a:cs typeface="Calibri"/>
              </a:rPr>
              <a:t>healthy</a:t>
            </a:r>
            <a:r>
              <a:rPr sz="1800" spc="70" dirty="0">
                <a:latin typeface="Calibri"/>
                <a:cs typeface="Calibri"/>
              </a:rPr>
              <a:t> </a:t>
            </a:r>
            <a:r>
              <a:rPr sz="1800" spc="-5" dirty="0">
                <a:latin typeface="Calibri"/>
                <a:cs typeface="Calibri"/>
              </a:rPr>
              <a:t>choices</a:t>
            </a:r>
            <a:endParaRPr sz="1800">
              <a:latin typeface="Calibri"/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6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38455">
              <a:lnSpc>
                <a:spcPct val="100000"/>
              </a:lnSpc>
            </a:pPr>
            <a:r>
              <a:rPr sz="3600" spc="-5" dirty="0"/>
              <a:t>The </a:t>
            </a:r>
            <a:r>
              <a:rPr sz="3600" spc="-15" dirty="0"/>
              <a:t>History </a:t>
            </a:r>
            <a:r>
              <a:rPr sz="3600" spc="-5" dirty="0"/>
              <a:t>Behind </a:t>
            </a:r>
            <a:r>
              <a:rPr sz="3600" dirty="0"/>
              <a:t>the </a:t>
            </a:r>
            <a:r>
              <a:rPr sz="3600" spc="-10" dirty="0"/>
              <a:t>Synar</a:t>
            </a:r>
            <a:r>
              <a:rPr sz="3600" spc="-65" dirty="0"/>
              <a:t> </a:t>
            </a:r>
            <a:r>
              <a:rPr sz="3600" spc="-10" dirty="0"/>
              <a:t>Legislation</a:t>
            </a:r>
            <a:endParaRPr sz="3600"/>
          </a:p>
        </p:txBody>
      </p:sp>
      <p:sp>
        <p:nvSpPr>
          <p:cNvPr id="4" name="object 4"/>
          <p:cNvSpPr/>
          <p:nvPr/>
        </p:nvSpPr>
        <p:spPr>
          <a:xfrm>
            <a:off x="990600" y="1524000"/>
            <a:ext cx="6705600" cy="46482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7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916939" y="388873"/>
            <a:ext cx="7082155" cy="10090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ct val="100000"/>
              </a:lnSpc>
            </a:pPr>
            <a:r>
              <a:rPr sz="3200" b="1" spc="-5" dirty="0">
                <a:latin typeface="Calibri"/>
                <a:cs typeface="Calibri"/>
              </a:rPr>
              <a:t>Congress calls </a:t>
            </a:r>
            <a:r>
              <a:rPr sz="3200" b="1" spc="-20" dirty="0">
                <a:latin typeface="Calibri"/>
                <a:cs typeface="Calibri"/>
              </a:rPr>
              <a:t>for </a:t>
            </a:r>
            <a:r>
              <a:rPr sz="3200" b="1" spc="-5" dirty="0">
                <a:latin typeface="Calibri"/>
                <a:cs typeface="Calibri"/>
              </a:rPr>
              <a:t>change </a:t>
            </a:r>
            <a:r>
              <a:rPr sz="3200" b="1" spc="-15" dirty="0">
                <a:latin typeface="Calibri"/>
                <a:cs typeface="Calibri"/>
              </a:rPr>
              <a:t>to </a:t>
            </a:r>
            <a:r>
              <a:rPr sz="3200" b="1" spc="-10" dirty="0">
                <a:latin typeface="Calibri"/>
                <a:cs typeface="Calibri"/>
              </a:rPr>
              <a:t>protect youth  against tobacco</a:t>
            </a:r>
            <a:r>
              <a:rPr sz="3200" b="1" spc="-60" dirty="0">
                <a:latin typeface="Calibri"/>
                <a:cs typeface="Calibri"/>
              </a:rPr>
              <a:t> </a:t>
            </a:r>
            <a:r>
              <a:rPr sz="3200" b="1" spc="-5" dirty="0">
                <a:latin typeface="Calibri"/>
                <a:cs typeface="Calibri"/>
              </a:rPr>
              <a:t>products</a:t>
            </a:r>
            <a:endParaRPr sz="3200">
              <a:latin typeface="Calibri"/>
              <a:cs typeface="Calibri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1145844" y="1782317"/>
            <a:ext cx="6074410" cy="340995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54965" marR="6350" indent="-342265">
              <a:lnSpc>
                <a:spcPct val="100000"/>
              </a:lnSpc>
              <a:buFont typeface="Wingdings"/>
              <a:buChar char=""/>
              <a:tabLst>
                <a:tab pos="354965" algn="l"/>
                <a:tab pos="355600" algn="l"/>
              </a:tabLst>
            </a:pPr>
            <a:r>
              <a:rPr sz="2000" dirty="0">
                <a:latin typeface="Calibri"/>
                <a:cs typeface="Calibri"/>
              </a:rPr>
              <a:t>In </a:t>
            </a:r>
            <a:r>
              <a:rPr sz="2000" spc="-5" dirty="0">
                <a:latin typeface="Calibri"/>
                <a:cs typeface="Calibri"/>
              </a:rPr>
              <a:t>July </a:t>
            </a:r>
            <a:r>
              <a:rPr sz="2000" dirty="0">
                <a:latin typeface="Calibri"/>
                <a:cs typeface="Calibri"/>
              </a:rPr>
              <a:t>1992, </a:t>
            </a:r>
            <a:r>
              <a:rPr sz="2000" spc="-5" dirty="0">
                <a:latin typeface="Calibri"/>
                <a:cs typeface="Calibri"/>
              </a:rPr>
              <a:t>Congress enacted </a:t>
            </a:r>
            <a:r>
              <a:rPr sz="2000" dirty="0">
                <a:latin typeface="Calibri"/>
                <a:cs typeface="Calibri"/>
              </a:rPr>
              <a:t>the </a:t>
            </a:r>
            <a:r>
              <a:rPr sz="2000" spc="-5" dirty="0">
                <a:latin typeface="Calibri"/>
                <a:cs typeface="Calibri"/>
              </a:rPr>
              <a:t>Alcohol, Drug </a:t>
            </a:r>
            <a:r>
              <a:rPr sz="2000" dirty="0">
                <a:latin typeface="Calibri"/>
                <a:cs typeface="Calibri"/>
              </a:rPr>
              <a:t>Abuse  and </a:t>
            </a:r>
            <a:r>
              <a:rPr sz="2000" spc="-10" dirty="0">
                <a:latin typeface="Calibri"/>
                <a:cs typeface="Calibri"/>
              </a:rPr>
              <a:t>Mental </a:t>
            </a:r>
            <a:r>
              <a:rPr sz="2000" dirty="0">
                <a:latin typeface="Calibri"/>
                <a:cs typeface="Calibri"/>
              </a:rPr>
              <a:t>Health </a:t>
            </a:r>
            <a:r>
              <a:rPr sz="2000" spc="-10" dirty="0">
                <a:latin typeface="Calibri"/>
                <a:cs typeface="Calibri"/>
              </a:rPr>
              <a:t>Administration Reorganization </a:t>
            </a:r>
            <a:r>
              <a:rPr sz="2000" dirty="0">
                <a:latin typeface="Calibri"/>
                <a:cs typeface="Calibri"/>
              </a:rPr>
              <a:t>Act  </a:t>
            </a:r>
            <a:r>
              <a:rPr sz="2000" spc="-55" dirty="0">
                <a:latin typeface="Calibri"/>
                <a:cs typeface="Calibri"/>
              </a:rPr>
              <a:t>(P.L. </a:t>
            </a:r>
            <a:r>
              <a:rPr sz="2000" dirty="0">
                <a:latin typeface="Calibri"/>
                <a:cs typeface="Calibri"/>
              </a:rPr>
              <a:t>102-321), which included the </a:t>
            </a:r>
            <a:r>
              <a:rPr sz="2000" spc="-5" dirty="0">
                <a:latin typeface="Calibri"/>
                <a:cs typeface="Calibri"/>
              </a:rPr>
              <a:t>Synar</a:t>
            </a:r>
            <a:r>
              <a:rPr sz="2000" spc="-45" dirty="0">
                <a:latin typeface="Calibri"/>
                <a:cs typeface="Calibri"/>
              </a:rPr>
              <a:t> </a:t>
            </a:r>
            <a:r>
              <a:rPr sz="2000" spc="-5" dirty="0">
                <a:latin typeface="Calibri"/>
                <a:cs typeface="Calibri"/>
              </a:rPr>
              <a:t>Amendment.</a:t>
            </a:r>
            <a:endParaRPr sz="20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25"/>
              </a:spcBef>
              <a:buFont typeface="Wingdings"/>
              <a:buChar char=""/>
            </a:pPr>
            <a:endParaRPr sz="2900">
              <a:latin typeface="Times New Roman"/>
              <a:cs typeface="Times New Roman"/>
            </a:endParaRPr>
          </a:p>
          <a:p>
            <a:pPr marL="354965" marR="5080" indent="-342265">
              <a:lnSpc>
                <a:spcPct val="90000"/>
              </a:lnSpc>
              <a:buFont typeface="Wingdings"/>
              <a:buChar char=""/>
              <a:tabLst>
                <a:tab pos="354965" algn="l"/>
                <a:tab pos="355600" algn="l"/>
              </a:tabLst>
            </a:pPr>
            <a:r>
              <a:rPr sz="2000" spc="-5" dirty="0">
                <a:latin typeface="Calibri"/>
                <a:cs typeface="Calibri"/>
              </a:rPr>
              <a:t>The amendment </a:t>
            </a:r>
            <a:r>
              <a:rPr sz="2000" spc="-10" dirty="0">
                <a:latin typeface="Calibri"/>
                <a:cs typeface="Calibri"/>
              </a:rPr>
              <a:t>requires </a:t>
            </a:r>
            <a:r>
              <a:rPr sz="2000" spc="-5" dirty="0">
                <a:latin typeface="Calibri"/>
                <a:cs typeface="Calibri"/>
              </a:rPr>
              <a:t>that </a:t>
            </a:r>
            <a:r>
              <a:rPr sz="2000" spc="-15" dirty="0">
                <a:latin typeface="Calibri"/>
                <a:cs typeface="Calibri"/>
              </a:rPr>
              <a:t>States </a:t>
            </a:r>
            <a:r>
              <a:rPr sz="2000" dirty="0">
                <a:latin typeface="Calibri"/>
                <a:cs typeface="Calibri"/>
              </a:rPr>
              <a:t>enact and </a:t>
            </a:r>
            <a:r>
              <a:rPr sz="2000" spc="-15" dirty="0">
                <a:latin typeface="Calibri"/>
                <a:cs typeface="Calibri"/>
              </a:rPr>
              <a:t>enforce  </a:t>
            </a:r>
            <a:r>
              <a:rPr sz="2000" spc="-10" dirty="0">
                <a:latin typeface="Calibri"/>
                <a:cs typeface="Calibri"/>
              </a:rPr>
              <a:t>laws </a:t>
            </a:r>
            <a:r>
              <a:rPr sz="2000" spc="-5" dirty="0">
                <a:latin typeface="Calibri"/>
                <a:cs typeface="Calibri"/>
              </a:rPr>
              <a:t>prohibiting </a:t>
            </a:r>
            <a:r>
              <a:rPr sz="2000" dirty="0">
                <a:latin typeface="Calibri"/>
                <a:cs typeface="Calibri"/>
              </a:rPr>
              <a:t>the </a:t>
            </a:r>
            <a:r>
              <a:rPr sz="2000" spc="-5" dirty="0">
                <a:latin typeface="Calibri"/>
                <a:cs typeface="Calibri"/>
              </a:rPr>
              <a:t>sale </a:t>
            </a:r>
            <a:r>
              <a:rPr sz="2000" dirty="0">
                <a:latin typeface="Calibri"/>
                <a:cs typeface="Calibri"/>
              </a:rPr>
              <a:t>and </a:t>
            </a:r>
            <a:r>
              <a:rPr sz="2000" spc="-5" dirty="0">
                <a:latin typeface="Calibri"/>
                <a:cs typeface="Calibri"/>
              </a:rPr>
              <a:t>distribution </a:t>
            </a:r>
            <a:r>
              <a:rPr sz="2000" dirty="0">
                <a:latin typeface="Calibri"/>
                <a:cs typeface="Calibri"/>
              </a:rPr>
              <a:t>of </a:t>
            </a:r>
            <a:r>
              <a:rPr sz="2000" spc="-5" dirty="0">
                <a:latin typeface="Calibri"/>
                <a:cs typeface="Calibri"/>
              </a:rPr>
              <a:t>tobacco  products </a:t>
            </a:r>
            <a:r>
              <a:rPr sz="2000" spc="-15" dirty="0">
                <a:latin typeface="Calibri"/>
                <a:cs typeface="Calibri"/>
              </a:rPr>
              <a:t>to </a:t>
            </a:r>
            <a:r>
              <a:rPr sz="2000" dirty="0">
                <a:latin typeface="Calibri"/>
                <a:cs typeface="Calibri"/>
              </a:rPr>
              <a:t>individuals under the </a:t>
            </a:r>
            <a:r>
              <a:rPr sz="2000" spc="-5" dirty="0">
                <a:latin typeface="Calibri"/>
                <a:cs typeface="Calibri"/>
              </a:rPr>
              <a:t>age of</a:t>
            </a:r>
            <a:r>
              <a:rPr sz="2000" spc="-95" dirty="0">
                <a:latin typeface="Calibri"/>
                <a:cs typeface="Calibri"/>
              </a:rPr>
              <a:t> </a:t>
            </a:r>
            <a:r>
              <a:rPr sz="2000" dirty="0">
                <a:latin typeface="Calibri"/>
                <a:cs typeface="Calibri"/>
              </a:rPr>
              <a:t>18.</a:t>
            </a:r>
            <a:endParaRPr sz="20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45"/>
              </a:spcBef>
              <a:buFont typeface="Wingdings"/>
              <a:buChar char=""/>
            </a:pPr>
            <a:endParaRPr sz="2700">
              <a:latin typeface="Times New Roman"/>
              <a:cs typeface="Times New Roman"/>
            </a:endParaRPr>
          </a:p>
          <a:p>
            <a:pPr marL="354965" marR="34290" indent="-342265" algn="just">
              <a:lnSpc>
                <a:spcPts val="2160"/>
              </a:lnSpc>
              <a:buFont typeface="Wingdings"/>
              <a:buChar char=""/>
              <a:tabLst>
                <a:tab pos="355600" algn="l"/>
              </a:tabLst>
            </a:pPr>
            <a:r>
              <a:rPr sz="2000" spc="-5" dirty="0">
                <a:latin typeface="Calibri"/>
                <a:cs typeface="Calibri"/>
              </a:rPr>
              <a:t>The goal of </a:t>
            </a:r>
            <a:r>
              <a:rPr sz="2000" dirty="0">
                <a:latin typeface="Calibri"/>
                <a:cs typeface="Calibri"/>
              </a:rPr>
              <a:t>the </a:t>
            </a:r>
            <a:r>
              <a:rPr sz="2000" spc="-5" dirty="0">
                <a:latin typeface="Calibri"/>
                <a:cs typeface="Calibri"/>
              </a:rPr>
              <a:t>amendment </a:t>
            </a:r>
            <a:r>
              <a:rPr sz="2000" dirty="0">
                <a:latin typeface="Calibri"/>
                <a:cs typeface="Calibri"/>
              </a:rPr>
              <a:t>is </a:t>
            </a:r>
            <a:r>
              <a:rPr sz="2000" spc="-15" dirty="0">
                <a:latin typeface="Calibri"/>
                <a:cs typeface="Calibri"/>
              </a:rPr>
              <a:t>to </a:t>
            </a:r>
            <a:r>
              <a:rPr sz="2000" spc="-5" dirty="0">
                <a:latin typeface="Calibri"/>
                <a:cs typeface="Calibri"/>
              </a:rPr>
              <a:t>reduce </a:t>
            </a:r>
            <a:r>
              <a:rPr sz="2000" dirty="0">
                <a:latin typeface="Calibri"/>
                <a:cs typeface="Calibri"/>
              </a:rPr>
              <a:t>the number </a:t>
            </a:r>
            <a:r>
              <a:rPr sz="2000" spc="-5" dirty="0">
                <a:latin typeface="Calibri"/>
                <a:cs typeface="Calibri"/>
              </a:rPr>
              <a:t>of  successful </a:t>
            </a:r>
            <a:r>
              <a:rPr sz="2000" spc="-10" dirty="0">
                <a:latin typeface="Calibri"/>
                <a:cs typeface="Calibri"/>
              </a:rPr>
              <a:t>illegal </a:t>
            </a:r>
            <a:r>
              <a:rPr sz="2000" spc="-5" dirty="0">
                <a:latin typeface="Calibri"/>
                <a:cs typeface="Calibri"/>
              </a:rPr>
              <a:t>purchases by </a:t>
            </a:r>
            <a:r>
              <a:rPr sz="2000" spc="-10" dirty="0">
                <a:latin typeface="Calibri"/>
                <a:cs typeface="Calibri"/>
              </a:rPr>
              <a:t>minors </a:t>
            </a:r>
            <a:r>
              <a:rPr sz="2000" spc="-15" dirty="0">
                <a:latin typeface="Calibri"/>
                <a:cs typeface="Calibri"/>
              </a:rPr>
              <a:t>to </a:t>
            </a:r>
            <a:r>
              <a:rPr sz="2000" spc="-5" dirty="0">
                <a:latin typeface="Calibri"/>
                <a:cs typeface="Calibri"/>
              </a:rPr>
              <a:t>no </a:t>
            </a:r>
            <a:r>
              <a:rPr sz="2000" spc="-10" dirty="0">
                <a:latin typeface="Calibri"/>
                <a:cs typeface="Calibri"/>
              </a:rPr>
              <a:t>more </a:t>
            </a:r>
            <a:r>
              <a:rPr sz="2000" dirty="0">
                <a:latin typeface="Calibri"/>
                <a:cs typeface="Calibri"/>
              </a:rPr>
              <a:t>than  20 </a:t>
            </a:r>
            <a:r>
              <a:rPr sz="2000" spc="-10" dirty="0">
                <a:latin typeface="Calibri"/>
                <a:cs typeface="Calibri"/>
              </a:rPr>
              <a:t>percent </a:t>
            </a:r>
            <a:r>
              <a:rPr sz="2000" dirty="0">
                <a:latin typeface="Calibri"/>
                <a:cs typeface="Calibri"/>
              </a:rPr>
              <a:t>of </a:t>
            </a:r>
            <a:r>
              <a:rPr sz="2000" spc="-15" dirty="0">
                <a:latin typeface="Calibri"/>
                <a:cs typeface="Calibri"/>
              </a:rPr>
              <a:t>attempted </a:t>
            </a:r>
            <a:r>
              <a:rPr sz="2000" spc="-5" dirty="0">
                <a:latin typeface="Calibri"/>
                <a:cs typeface="Calibri"/>
              </a:rPr>
              <a:t>buys by </a:t>
            </a:r>
            <a:r>
              <a:rPr sz="2000" spc="-10" dirty="0">
                <a:latin typeface="Calibri"/>
                <a:cs typeface="Calibri"/>
              </a:rPr>
              <a:t>minors </a:t>
            </a:r>
            <a:r>
              <a:rPr sz="2000" spc="-5" dirty="0">
                <a:latin typeface="Calibri"/>
                <a:cs typeface="Calibri"/>
              </a:rPr>
              <a:t>in </a:t>
            </a:r>
            <a:r>
              <a:rPr sz="2000" dirty="0">
                <a:latin typeface="Calibri"/>
                <a:cs typeface="Calibri"/>
              </a:rPr>
              <a:t>each</a:t>
            </a:r>
            <a:r>
              <a:rPr sz="2000" spc="20" dirty="0">
                <a:latin typeface="Calibri"/>
                <a:cs typeface="Calibri"/>
              </a:rPr>
              <a:t> </a:t>
            </a:r>
            <a:r>
              <a:rPr sz="2000" spc="-15" dirty="0">
                <a:latin typeface="Calibri"/>
                <a:cs typeface="Calibri"/>
              </a:rPr>
              <a:t>State.</a:t>
            </a:r>
            <a:endParaRPr sz="2000">
              <a:latin typeface="Calibri"/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8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58140">
              <a:lnSpc>
                <a:spcPct val="100000"/>
              </a:lnSpc>
            </a:pPr>
            <a:r>
              <a:rPr sz="4000" spc="-5" dirty="0"/>
              <a:t>Implementing the </a:t>
            </a:r>
            <a:r>
              <a:rPr sz="4000" spc="-15" dirty="0"/>
              <a:t>Synar</a:t>
            </a:r>
            <a:r>
              <a:rPr sz="4000" spc="-50" dirty="0"/>
              <a:t> </a:t>
            </a:r>
            <a:r>
              <a:rPr sz="4000" spc="-10" dirty="0"/>
              <a:t>Amendment</a:t>
            </a:r>
            <a:endParaRPr sz="4000"/>
          </a:p>
        </p:txBody>
      </p:sp>
      <p:sp>
        <p:nvSpPr>
          <p:cNvPr id="3" name="object 3"/>
          <p:cNvSpPr txBox="1"/>
          <p:nvPr/>
        </p:nvSpPr>
        <p:spPr>
          <a:xfrm>
            <a:off x="612140" y="1828038"/>
            <a:ext cx="8002905" cy="432435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2280"/>
              </a:lnSpc>
            </a:pPr>
            <a:r>
              <a:rPr sz="2000" spc="-95" dirty="0">
                <a:latin typeface="Calibri"/>
                <a:cs typeface="Calibri"/>
              </a:rPr>
              <a:t>To </a:t>
            </a:r>
            <a:r>
              <a:rPr sz="2000" spc="-5" dirty="0">
                <a:latin typeface="Calibri"/>
                <a:cs typeface="Calibri"/>
              </a:rPr>
              <a:t>implement </a:t>
            </a:r>
            <a:r>
              <a:rPr sz="2000" dirty="0">
                <a:latin typeface="Calibri"/>
                <a:cs typeface="Calibri"/>
              </a:rPr>
              <a:t>the </a:t>
            </a:r>
            <a:r>
              <a:rPr sz="2000" spc="-5" dirty="0">
                <a:latin typeface="Calibri"/>
                <a:cs typeface="Calibri"/>
              </a:rPr>
              <a:t>Synar Amendment, SAMHSA issued </a:t>
            </a:r>
            <a:r>
              <a:rPr sz="2000" dirty="0">
                <a:latin typeface="Calibri"/>
                <a:cs typeface="Calibri"/>
              </a:rPr>
              <a:t>the </a:t>
            </a:r>
            <a:r>
              <a:rPr sz="2000" spc="-5" dirty="0">
                <a:latin typeface="Calibri"/>
                <a:cs typeface="Calibri"/>
              </a:rPr>
              <a:t>Synar Regulation</a:t>
            </a:r>
            <a:r>
              <a:rPr sz="2000" spc="145" dirty="0">
                <a:latin typeface="Calibri"/>
                <a:cs typeface="Calibri"/>
              </a:rPr>
              <a:t> </a:t>
            </a:r>
            <a:r>
              <a:rPr sz="2000" dirty="0">
                <a:latin typeface="Calibri"/>
                <a:cs typeface="Calibri"/>
              </a:rPr>
              <a:t>in</a:t>
            </a:r>
            <a:endParaRPr sz="2000">
              <a:latin typeface="Calibri"/>
              <a:cs typeface="Calibri"/>
            </a:endParaRPr>
          </a:p>
          <a:p>
            <a:pPr marL="12700">
              <a:lnSpc>
                <a:spcPts val="2280"/>
              </a:lnSpc>
            </a:pPr>
            <a:r>
              <a:rPr sz="2000" dirty="0">
                <a:latin typeface="Calibri"/>
                <a:cs typeface="Calibri"/>
              </a:rPr>
              <a:t>January 1996 </a:t>
            </a:r>
            <a:r>
              <a:rPr sz="2000" spc="-5" dirty="0">
                <a:latin typeface="Calibri"/>
                <a:cs typeface="Calibri"/>
              </a:rPr>
              <a:t>requiring </a:t>
            </a:r>
            <a:r>
              <a:rPr sz="2000" spc="-15" dirty="0">
                <a:latin typeface="Calibri"/>
                <a:cs typeface="Calibri"/>
              </a:rPr>
              <a:t>states</a:t>
            </a:r>
            <a:r>
              <a:rPr sz="2000" spc="-75" dirty="0">
                <a:latin typeface="Calibri"/>
                <a:cs typeface="Calibri"/>
              </a:rPr>
              <a:t> </a:t>
            </a:r>
            <a:r>
              <a:rPr sz="2000" spc="-10" dirty="0">
                <a:latin typeface="Calibri"/>
                <a:cs typeface="Calibri"/>
              </a:rPr>
              <a:t>to:</a:t>
            </a:r>
            <a:endParaRPr sz="2000">
              <a:latin typeface="Calibri"/>
              <a:cs typeface="Calibri"/>
            </a:endParaRPr>
          </a:p>
          <a:p>
            <a:pPr marL="514350" marR="148590" indent="-349250">
              <a:lnSpc>
                <a:spcPct val="100000"/>
              </a:lnSpc>
              <a:spcBef>
                <a:spcPts val="480"/>
              </a:spcBef>
              <a:buSzPct val="90000"/>
              <a:buChar char="•"/>
              <a:tabLst>
                <a:tab pos="513715" algn="l"/>
                <a:tab pos="514984" algn="l"/>
              </a:tabLst>
            </a:pPr>
            <a:r>
              <a:rPr sz="2000" spc="-20" dirty="0">
                <a:latin typeface="Calibri"/>
                <a:cs typeface="Calibri"/>
              </a:rPr>
              <a:t>Have </a:t>
            </a:r>
            <a:r>
              <a:rPr sz="2000" dirty="0">
                <a:latin typeface="Calibri"/>
                <a:cs typeface="Calibri"/>
              </a:rPr>
              <a:t>in </a:t>
            </a:r>
            <a:r>
              <a:rPr sz="2000" spc="-15" dirty="0">
                <a:latin typeface="Calibri"/>
                <a:cs typeface="Calibri"/>
              </a:rPr>
              <a:t>effect </a:t>
            </a:r>
            <a:r>
              <a:rPr sz="2000" spc="-10" dirty="0">
                <a:latin typeface="Calibri"/>
                <a:cs typeface="Calibri"/>
              </a:rPr>
              <a:t>laws prohibiting any </a:t>
            </a:r>
            <a:r>
              <a:rPr sz="2000" spc="-20" dirty="0">
                <a:latin typeface="Calibri"/>
                <a:cs typeface="Calibri"/>
              </a:rPr>
              <a:t>manufacturer, </a:t>
            </a:r>
            <a:r>
              <a:rPr sz="2000" spc="-30" dirty="0">
                <a:latin typeface="Calibri"/>
                <a:cs typeface="Calibri"/>
              </a:rPr>
              <a:t>retailer, </a:t>
            </a:r>
            <a:r>
              <a:rPr sz="2000" spc="-5" dirty="0">
                <a:latin typeface="Calibri"/>
                <a:cs typeface="Calibri"/>
              </a:rPr>
              <a:t>or </a:t>
            </a:r>
            <a:r>
              <a:rPr sz="2000" spc="-10" dirty="0">
                <a:latin typeface="Calibri"/>
                <a:cs typeface="Calibri"/>
              </a:rPr>
              <a:t>distributor  </a:t>
            </a:r>
            <a:r>
              <a:rPr sz="2000" spc="-5" dirty="0">
                <a:latin typeface="Calibri"/>
                <a:cs typeface="Calibri"/>
              </a:rPr>
              <a:t>of tobacco products </a:t>
            </a:r>
            <a:r>
              <a:rPr sz="2000" spc="-15" dirty="0">
                <a:latin typeface="Calibri"/>
                <a:cs typeface="Calibri"/>
              </a:rPr>
              <a:t>from </a:t>
            </a:r>
            <a:r>
              <a:rPr sz="2000" spc="-5" dirty="0">
                <a:latin typeface="Calibri"/>
                <a:cs typeface="Calibri"/>
              </a:rPr>
              <a:t>selling or distributing such products </a:t>
            </a:r>
            <a:r>
              <a:rPr sz="2000" spc="-15" dirty="0">
                <a:latin typeface="Calibri"/>
                <a:cs typeface="Calibri"/>
              </a:rPr>
              <a:t>to </a:t>
            </a:r>
            <a:r>
              <a:rPr sz="2000" spc="-10" dirty="0">
                <a:latin typeface="Calibri"/>
                <a:cs typeface="Calibri"/>
              </a:rPr>
              <a:t>any  </a:t>
            </a:r>
            <a:r>
              <a:rPr sz="2000" dirty="0">
                <a:latin typeface="Calibri"/>
                <a:cs typeface="Calibri"/>
              </a:rPr>
              <a:t>individual </a:t>
            </a:r>
            <a:r>
              <a:rPr sz="2000" spc="-5" dirty="0">
                <a:latin typeface="Calibri"/>
                <a:cs typeface="Calibri"/>
              </a:rPr>
              <a:t>younger </a:t>
            </a:r>
            <a:r>
              <a:rPr sz="2000" dirty="0">
                <a:latin typeface="Calibri"/>
                <a:cs typeface="Calibri"/>
              </a:rPr>
              <a:t>than </a:t>
            </a:r>
            <a:r>
              <a:rPr sz="2000" spc="-5" dirty="0">
                <a:latin typeface="Calibri"/>
                <a:cs typeface="Calibri"/>
              </a:rPr>
              <a:t>age</a:t>
            </a:r>
            <a:r>
              <a:rPr sz="2000" spc="-130" dirty="0">
                <a:latin typeface="Calibri"/>
                <a:cs typeface="Calibri"/>
              </a:rPr>
              <a:t> </a:t>
            </a:r>
            <a:r>
              <a:rPr sz="2000" dirty="0">
                <a:latin typeface="Calibri"/>
                <a:cs typeface="Calibri"/>
              </a:rPr>
              <a:t>18.</a:t>
            </a:r>
            <a:endParaRPr sz="2000">
              <a:latin typeface="Calibri"/>
              <a:cs typeface="Calibri"/>
            </a:endParaRPr>
          </a:p>
          <a:p>
            <a:pPr marL="514350" indent="-349250">
              <a:lnSpc>
                <a:spcPct val="100000"/>
              </a:lnSpc>
              <a:buSzPct val="90000"/>
              <a:buChar char="•"/>
              <a:tabLst>
                <a:tab pos="513715" algn="l"/>
                <a:tab pos="514984" algn="l"/>
              </a:tabLst>
            </a:pPr>
            <a:r>
              <a:rPr sz="2000" spc="-10" dirty="0">
                <a:latin typeface="Calibri"/>
                <a:cs typeface="Calibri"/>
              </a:rPr>
              <a:t>Enforce </a:t>
            </a:r>
            <a:r>
              <a:rPr sz="2000" dirty="0">
                <a:latin typeface="Calibri"/>
                <a:cs typeface="Calibri"/>
              </a:rPr>
              <a:t>their</a:t>
            </a:r>
            <a:r>
              <a:rPr sz="2000" spc="-95" dirty="0">
                <a:latin typeface="Calibri"/>
                <a:cs typeface="Calibri"/>
              </a:rPr>
              <a:t> </a:t>
            </a:r>
            <a:r>
              <a:rPr sz="2000" spc="-10" dirty="0">
                <a:latin typeface="Calibri"/>
                <a:cs typeface="Calibri"/>
              </a:rPr>
              <a:t>laws.</a:t>
            </a:r>
            <a:endParaRPr sz="2000">
              <a:latin typeface="Calibri"/>
              <a:cs typeface="Calibri"/>
            </a:endParaRPr>
          </a:p>
          <a:p>
            <a:pPr marL="514350" marR="647065" indent="-349250">
              <a:lnSpc>
                <a:spcPct val="100000"/>
              </a:lnSpc>
              <a:buSzPct val="90000"/>
              <a:buChar char="•"/>
              <a:tabLst>
                <a:tab pos="513715" algn="l"/>
                <a:tab pos="514984" algn="l"/>
              </a:tabLst>
            </a:pPr>
            <a:r>
              <a:rPr sz="2000" spc="-5" dirty="0">
                <a:latin typeface="Calibri"/>
                <a:cs typeface="Calibri"/>
              </a:rPr>
              <a:t>Conduct </a:t>
            </a:r>
            <a:r>
              <a:rPr sz="2000" dirty="0">
                <a:latin typeface="Calibri"/>
                <a:cs typeface="Calibri"/>
              </a:rPr>
              <a:t>annual </a:t>
            </a:r>
            <a:r>
              <a:rPr sz="2000" spc="-10" dirty="0">
                <a:latin typeface="Calibri"/>
                <a:cs typeface="Calibri"/>
              </a:rPr>
              <a:t>random, </a:t>
            </a:r>
            <a:r>
              <a:rPr sz="2000" dirty="0">
                <a:latin typeface="Calibri"/>
                <a:cs typeface="Calibri"/>
              </a:rPr>
              <a:t>unannounced inspections in a </a:t>
            </a:r>
            <a:r>
              <a:rPr sz="2000" spc="-20" dirty="0">
                <a:latin typeface="Calibri"/>
                <a:cs typeface="Calibri"/>
              </a:rPr>
              <a:t>way </a:t>
            </a:r>
            <a:r>
              <a:rPr sz="2000" spc="-5" dirty="0">
                <a:latin typeface="Calibri"/>
                <a:cs typeface="Calibri"/>
              </a:rPr>
              <a:t>that  </a:t>
            </a:r>
            <a:r>
              <a:rPr sz="2000" spc="-10" dirty="0">
                <a:latin typeface="Calibri"/>
                <a:cs typeface="Calibri"/>
              </a:rPr>
              <a:t>provides </a:t>
            </a:r>
            <a:r>
              <a:rPr sz="2000" dirty="0">
                <a:latin typeface="Calibri"/>
                <a:cs typeface="Calibri"/>
              </a:rPr>
              <a:t>a </a:t>
            </a:r>
            <a:r>
              <a:rPr sz="2000" spc="-10" dirty="0">
                <a:latin typeface="Calibri"/>
                <a:cs typeface="Calibri"/>
              </a:rPr>
              <a:t>valid </a:t>
            </a:r>
            <a:r>
              <a:rPr sz="2000" spc="-5" dirty="0">
                <a:latin typeface="Calibri"/>
                <a:cs typeface="Calibri"/>
              </a:rPr>
              <a:t>probability sample of outlets </a:t>
            </a:r>
            <a:r>
              <a:rPr sz="2000" dirty="0">
                <a:latin typeface="Calibri"/>
                <a:cs typeface="Calibri"/>
              </a:rPr>
              <a:t>accessible </a:t>
            </a:r>
            <a:r>
              <a:rPr sz="2000" spc="-15" dirty="0">
                <a:latin typeface="Calibri"/>
                <a:cs typeface="Calibri"/>
              </a:rPr>
              <a:t>to</a:t>
            </a:r>
            <a:r>
              <a:rPr sz="2000" spc="50" dirty="0">
                <a:latin typeface="Calibri"/>
                <a:cs typeface="Calibri"/>
              </a:rPr>
              <a:t> </a:t>
            </a:r>
            <a:r>
              <a:rPr sz="2000" spc="-10" dirty="0">
                <a:latin typeface="Calibri"/>
                <a:cs typeface="Calibri"/>
              </a:rPr>
              <a:t>minors.</a:t>
            </a:r>
            <a:endParaRPr sz="2000">
              <a:latin typeface="Calibri"/>
              <a:cs typeface="Calibri"/>
            </a:endParaRPr>
          </a:p>
          <a:p>
            <a:pPr marL="514350" marR="328295" indent="-349250">
              <a:lnSpc>
                <a:spcPct val="100000"/>
              </a:lnSpc>
              <a:buSzPct val="90000"/>
              <a:buChar char="•"/>
              <a:tabLst>
                <a:tab pos="513715" algn="l"/>
                <a:tab pos="514984" algn="l"/>
              </a:tabLst>
            </a:pPr>
            <a:r>
              <a:rPr sz="2000" spc="-10" dirty="0">
                <a:latin typeface="Calibri"/>
                <a:cs typeface="Calibri"/>
              </a:rPr>
              <a:t>Negotiate interim targets </a:t>
            </a:r>
            <a:r>
              <a:rPr sz="2000" dirty="0">
                <a:latin typeface="Calibri"/>
                <a:cs typeface="Calibri"/>
              </a:rPr>
              <a:t>and a </a:t>
            </a:r>
            <a:r>
              <a:rPr sz="2000" spc="-15" dirty="0">
                <a:latin typeface="Calibri"/>
                <a:cs typeface="Calibri"/>
              </a:rPr>
              <a:t>date to </a:t>
            </a:r>
            <a:r>
              <a:rPr sz="2000" spc="-5" dirty="0">
                <a:latin typeface="Calibri"/>
                <a:cs typeface="Calibri"/>
              </a:rPr>
              <a:t>achieve </a:t>
            </a:r>
            <a:r>
              <a:rPr sz="2000" dirty="0">
                <a:latin typeface="Calibri"/>
                <a:cs typeface="Calibri"/>
              </a:rPr>
              <a:t>a </a:t>
            </a:r>
            <a:r>
              <a:rPr sz="2000" spc="-5" dirty="0">
                <a:latin typeface="Calibri"/>
                <a:cs typeface="Calibri"/>
              </a:rPr>
              <a:t>noncompliance </a:t>
            </a:r>
            <a:r>
              <a:rPr sz="2000" spc="-25" dirty="0">
                <a:latin typeface="Calibri"/>
                <a:cs typeface="Calibri"/>
              </a:rPr>
              <a:t>rate  </a:t>
            </a:r>
            <a:r>
              <a:rPr sz="2000" spc="-5" dirty="0">
                <a:latin typeface="Calibri"/>
                <a:cs typeface="Calibri"/>
              </a:rPr>
              <a:t>of no </a:t>
            </a:r>
            <a:r>
              <a:rPr sz="2000" spc="-10" dirty="0">
                <a:latin typeface="Calibri"/>
                <a:cs typeface="Calibri"/>
              </a:rPr>
              <a:t>more </a:t>
            </a:r>
            <a:r>
              <a:rPr sz="2000" dirty="0">
                <a:latin typeface="Calibri"/>
                <a:cs typeface="Calibri"/>
              </a:rPr>
              <a:t>than 20</a:t>
            </a:r>
            <a:r>
              <a:rPr sz="2000" spc="-40" dirty="0">
                <a:latin typeface="Calibri"/>
                <a:cs typeface="Calibri"/>
              </a:rPr>
              <a:t> </a:t>
            </a:r>
            <a:r>
              <a:rPr sz="2000" spc="-10" dirty="0">
                <a:latin typeface="Calibri"/>
                <a:cs typeface="Calibri"/>
              </a:rPr>
              <a:t>percent.</a:t>
            </a:r>
            <a:endParaRPr sz="2000">
              <a:latin typeface="Calibri"/>
              <a:cs typeface="Calibri"/>
            </a:endParaRPr>
          </a:p>
          <a:p>
            <a:pPr marL="628650">
              <a:lnSpc>
                <a:spcPct val="100000"/>
              </a:lnSpc>
            </a:pPr>
            <a:r>
              <a:rPr sz="1400" dirty="0">
                <a:latin typeface="Courier New"/>
                <a:cs typeface="Courier New"/>
              </a:rPr>
              <a:t>o </a:t>
            </a:r>
            <a:r>
              <a:rPr sz="2000" spc="-10" dirty="0">
                <a:latin typeface="Calibri"/>
                <a:cs typeface="Calibri"/>
              </a:rPr>
              <a:t>Federal </a:t>
            </a:r>
            <a:r>
              <a:rPr sz="2000" spc="-15" dirty="0">
                <a:latin typeface="Calibri"/>
                <a:cs typeface="Calibri"/>
              </a:rPr>
              <a:t>target </a:t>
            </a:r>
            <a:r>
              <a:rPr sz="2000" dirty="0">
                <a:latin typeface="Calibri"/>
                <a:cs typeface="Calibri"/>
              </a:rPr>
              <a:t>of 20 </a:t>
            </a:r>
            <a:r>
              <a:rPr sz="2000" spc="-10" dirty="0">
                <a:latin typeface="Calibri"/>
                <a:cs typeface="Calibri"/>
              </a:rPr>
              <a:t>percent </a:t>
            </a:r>
            <a:r>
              <a:rPr sz="2000" spc="-5" dirty="0">
                <a:latin typeface="Calibri"/>
                <a:cs typeface="Calibri"/>
              </a:rPr>
              <a:t>established </a:t>
            </a:r>
            <a:r>
              <a:rPr sz="2000" spc="-15" dirty="0">
                <a:latin typeface="Calibri"/>
                <a:cs typeface="Calibri"/>
              </a:rPr>
              <a:t>for States </a:t>
            </a:r>
            <a:r>
              <a:rPr sz="2000" dirty="0">
                <a:latin typeface="Calibri"/>
                <a:cs typeface="Calibri"/>
              </a:rPr>
              <a:t>and</a:t>
            </a:r>
            <a:r>
              <a:rPr sz="2000" spc="130" dirty="0">
                <a:latin typeface="Calibri"/>
                <a:cs typeface="Calibri"/>
              </a:rPr>
              <a:t> </a:t>
            </a:r>
            <a:r>
              <a:rPr sz="2000" spc="-15" dirty="0">
                <a:latin typeface="Calibri"/>
                <a:cs typeface="Calibri"/>
              </a:rPr>
              <a:t>U.S.</a:t>
            </a:r>
            <a:endParaRPr sz="2000">
              <a:latin typeface="Calibri"/>
              <a:cs typeface="Calibri"/>
            </a:endParaRPr>
          </a:p>
          <a:p>
            <a:pPr marL="850900">
              <a:lnSpc>
                <a:spcPct val="100000"/>
              </a:lnSpc>
            </a:pPr>
            <a:r>
              <a:rPr sz="2000" spc="-5" dirty="0">
                <a:latin typeface="Calibri"/>
                <a:cs typeface="Calibri"/>
              </a:rPr>
              <a:t>jurisdictions </a:t>
            </a:r>
            <a:r>
              <a:rPr sz="2000" spc="-15" dirty="0">
                <a:latin typeface="Calibri"/>
                <a:cs typeface="Calibri"/>
              </a:rPr>
              <a:t>for </a:t>
            </a:r>
            <a:r>
              <a:rPr sz="2000" dirty="0">
                <a:latin typeface="Calibri"/>
                <a:cs typeface="Calibri"/>
              </a:rPr>
              <a:t>the FFY 2003 Annual </a:t>
            </a:r>
            <a:r>
              <a:rPr sz="2000" spc="-5" dirty="0">
                <a:latin typeface="Calibri"/>
                <a:cs typeface="Calibri"/>
              </a:rPr>
              <a:t>Synar</a:t>
            </a:r>
            <a:r>
              <a:rPr sz="2000" spc="-45" dirty="0">
                <a:latin typeface="Calibri"/>
                <a:cs typeface="Calibri"/>
              </a:rPr>
              <a:t> </a:t>
            </a:r>
            <a:r>
              <a:rPr sz="2000" spc="-5" dirty="0">
                <a:latin typeface="Calibri"/>
                <a:cs typeface="Calibri"/>
              </a:rPr>
              <a:t>Report.</a:t>
            </a:r>
            <a:endParaRPr sz="2000">
              <a:latin typeface="Calibri"/>
              <a:cs typeface="Calibri"/>
            </a:endParaRPr>
          </a:p>
          <a:p>
            <a:pPr marL="514350" marR="631825" indent="-349250">
              <a:lnSpc>
                <a:spcPct val="100000"/>
              </a:lnSpc>
              <a:buSzPct val="90000"/>
              <a:buChar char="•"/>
              <a:tabLst>
                <a:tab pos="513715" algn="l"/>
                <a:tab pos="514984" algn="l"/>
              </a:tabLst>
            </a:pPr>
            <a:r>
              <a:rPr sz="2000" spc="-5" dirty="0">
                <a:latin typeface="Calibri"/>
                <a:cs typeface="Calibri"/>
              </a:rPr>
              <a:t>Submit </a:t>
            </a:r>
            <a:r>
              <a:rPr sz="2000" dirty="0">
                <a:latin typeface="Calibri"/>
                <a:cs typeface="Calibri"/>
              </a:rPr>
              <a:t>an Annual </a:t>
            </a:r>
            <a:r>
              <a:rPr sz="2000" spc="-5" dirty="0">
                <a:latin typeface="Calibri"/>
                <a:cs typeface="Calibri"/>
              </a:rPr>
              <a:t>Synar Report detailing </a:t>
            </a:r>
            <a:r>
              <a:rPr sz="2000" spc="-15" dirty="0">
                <a:latin typeface="Calibri"/>
                <a:cs typeface="Calibri"/>
              </a:rPr>
              <a:t>State </a:t>
            </a:r>
            <a:r>
              <a:rPr sz="2000" dirty="0">
                <a:latin typeface="Calibri"/>
                <a:cs typeface="Calibri"/>
              </a:rPr>
              <a:t>activities </a:t>
            </a:r>
            <a:r>
              <a:rPr sz="2000" spc="-15" dirty="0">
                <a:latin typeface="Calibri"/>
                <a:cs typeface="Calibri"/>
              </a:rPr>
              <a:t>to enforce  </a:t>
            </a:r>
            <a:r>
              <a:rPr sz="2000" dirty="0">
                <a:latin typeface="Calibri"/>
                <a:cs typeface="Calibri"/>
              </a:rPr>
              <a:t>their</a:t>
            </a:r>
            <a:r>
              <a:rPr sz="2000" spc="-90" dirty="0">
                <a:latin typeface="Calibri"/>
                <a:cs typeface="Calibri"/>
              </a:rPr>
              <a:t> </a:t>
            </a:r>
            <a:r>
              <a:rPr sz="2000" spc="-10" dirty="0">
                <a:latin typeface="Calibri"/>
                <a:cs typeface="Calibri"/>
              </a:rPr>
              <a:t>laws.</a:t>
            </a:r>
            <a:endParaRPr sz="2000">
              <a:latin typeface="Calibri"/>
              <a:cs typeface="Calibri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9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1390</TotalTime>
  <Words>1799</Words>
  <Application>Microsoft Office PowerPoint</Application>
  <PresentationFormat>On-screen Show (4:3)</PresentationFormat>
  <Paragraphs>238</Paragraphs>
  <Slides>47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47</vt:i4>
      </vt:variant>
    </vt:vector>
  </HeadingPairs>
  <TitlesOfParts>
    <vt:vector size="48" baseType="lpstr">
      <vt:lpstr>Office Theme</vt:lpstr>
      <vt:lpstr>Intro to Synar</vt:lpstr>
      <vt:lpstr>PowerPoint Presentation</vt:lpstr>
      <vt:lpstr>Traditional Tobacco Statement</vt:lpstr>
      <vt:lpstr>PowerPoint Presentation</vt:lpstr>
      <vt:lpstr>Tobacco and Youth</vt:lpstr>
      <vt:lpstr>Overview of the Problem and the Solutions</vt:lpstr>
      <vt:lpstr>The History Behind the Synar Legislation</vt:lpstr>
      <vt:lpstr>Congress calls for change to protect youth  against tobacco products</vt:lpstr>
      <vt:lpstr>Implementing the Synar Amendment</vt:lpstr>
      <vt:lpstr>Penalty for Noncompliance</vt:lpstr>
      <vt:lpstr>State Synar Program Compliance</vt:lpstr>
      <vt:lpstr>State of New Mexico Tobacco Products Act</vt:lpstr>
      <vt:lpstr>What’s New?</vt:lpstr>
      <vt:lpstr>Components of E‐Cigarettes</vt:lpstr>
      <vt:lpstr>Refill Flavors</vt:lpstr>
      <vt:lpstr>PowerPoint Presentation</vt:lpstr>
      <vt:lpstr>Vapor Composition</vt:lpstr>
      <vt:lpstr>PowerPoint Presentation</vt:lpstr>
      <vt:lpstr>PowerPoint Presentation</vt:lpstr>
      <vt:lpstr>PowerPoint Presentation</vt:lpstr>
      <vt:lpstr>Enforcement</vt:lpstr>
      <vt:lpstr>Reporting</vt:lpstr>
      <vt:lpstr>Random, Unannounced Inspections and Valid  Probability Sample</vt:lpstr>
      <vt:lpstr>NM Synar Components</vt:lpstr>
      <vt:lpstr>Merchant Education</vt:lpstr>
      <vt:lpstr>Merchant Education Form</vt:lpstr>
      <vt:lpstr>Compliance Inspections</vt:lpstr>
      <vt:lpstr>PowerPoint Presentation</vt:lpstr>
      <vt:lpstr>Enforcement Inspections  By: NM State Police (SIU)</vt:lpstr>
      <vt:lpstr>Coverage Study</vt:lpstr>
      <vt:lpstr>Synar Is a Success</vt:lpstr>
      <vt:lpstr>Practices for Reducing Access Reported</vt:lpstr>
      <vt:lpstr>Practices for Reducing Access Reported</vt:lpstr>
      <vt:lpstr>Integration of Synar Into  Overall Prevention Efforts</vt:lpstr>
      <vt:lpstr>SYNAR ACTIVITIES</vt:lpstr>
      <vt:lpstr>Objectives for Merchant Education:</vt:lpstr>
      <vt:lpstr>Merchant Education</vt:lpstr>
      <vt:lpstr>Merchant Tools</vt:lpstr>
      <vt:lpstr>Useful tools for Merchants</vt:lpstr>
      <vt:lpstr>Useful for Merchants</vt:lpstr>
      <vt:lpstr>Useful for Merchants</vt:lpstr>
      <vt:lpstr>Useful for Merchants</vt:lpstr>
      <vt:lpstr>Merchant Education Forms Due</vt:lpstr>
      <vt:lpstr>Role Play</vt:lpstr>
      <vt:lpstr>Questions?</vt:lpstr>
      <vt:lpstr>References</vt:lpstr>
      <vt:lpstr>Sources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History Behind the Synar Legislation</dc:title>
  <dc:creator>Brian L. Chavez</dc:creator>
  <cp:lastModifiedBy>Seifert, Scott</cp:lastModifiedBy>
  <cp:revision>29</cp:revision>
  <dcterms:created xsi:type="dcterms:W3CDTF">2017-08-08T15:16:01Z</dcterms:created>
  <dcterms:modified xsi:type="dcterms:W3CDTF">2018-08-14T15:38:37Z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2016-09-07T00:00:00Z</vt:filetime>
  </property>
  <property fmtid="{D5CDD505-2E9C-101B-9397-08002B2CF9AE}" pid="3" name="Creator">
    <vt:lpwstr>Microsoft® PowerPoint® 2010</vt:lpwstr>
  </property>
  <property fmtid="{D5CDD505-2E9C-101B-9397-08002B2CF9AE}" pid="4" name="LastSaved">
    <vt:filetime>2017-08-08T00:00:00Z</vt:filetime>
  </property>
</Properties>
</file>